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embeddedFontLst>
    <p:embeddedFont>
      <p:font typeface="Nanum Square" panose="020B0600000101010101" charset="-127"/>
      <p:regular r:id="rId42"/>
    </p:embeddedFont>
    <p:embeddedFont>
      <p:font typeface="Nanum Square Bold" panose="020B0600000101010101" charset="-127"/>
      <p:regular r:id="rId43"/>
    </p:embeddedFont>
    <p:embeddedFont>
      <p:font typeface="Tlab 돋움 레귤러" panose="020B0600000101010101" charset="-127"/>
      <p:regular r:id="rId44"/>
    </p:embeddedFont>
    <p:embeddedFont>
      <p:font typeface="Tlab 돋움 레귤러 Bold" panose="020B0600000101010101" charset="-127"/>
      <p:regular r:id="rId45"/>
    </p:embeddedFont>
    <p:embeddedFont>
      <p:font typeface="Tlab 돋움 미디움" panose="020B0600000101010101" charset="-127"/>
      <p:regular r:id="rId46"/>
    </p:embeddedFont>
    <p:embeddedFont>
      <p:font typeface="Tlab 돋움 미디움 Bold" panose="020B0600000101010101" charset="-127"/>
      <p:regular r:id="rId47"/>
    </p:embeddedFont>
    <p:embeddedFont>
      <p:font typeface="블랙슈트" panose="020B0600000101010101" charset="-127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nva Sans" panose="020B0600000101010101" charset="0"/>
      <p:regular r:id="rId53"/>
    </p:embeddedFont>
    <p:embeddedFont>
      <p:font typeface="Canva Sans Bold" panose="020B0600000101010101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평균재고량으로 수정후 -&gt; 값 다시 다 수정</a:t>
            </a:r>
          </a:p>
          <a:p>
            <a:r>
              <a:rPr lang="en-US"/>
              <a:t>2. 어펜딕스 수정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4747">
                <a:alpha val="100000"/>
              </a:srgbClr>
            </a:gs>
            <a:gs pos="50000">
              <a:srgbClr val="4A7AC2">
                <a:alpha val="100000"/>
              </a:srgbClr>
            </a:gs>
            <a:gs pos="100000">
              <a:srgbClr val="215DB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34475"/>
            <a:ext cx="16230600" cy="0"/>
          </a:xfrm>
          <a:prstGeom prst="line">
            <a:avLst/>
          </a:prstGeom>
          <a:ln w="47625" cap="rnd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299732" y="4584721"/>
            <a:ext cx="13688536" cy="130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8"/>
              </a:lnSpc>
            </a:pPr>
            <a:r>
              <a:rPr lang="en-US" sz="9878" b="1" spc="-148">
                <a:solidFill>
                  <a:srgbClr val="FFFFF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물류 네트워크 최적화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47726" y="3890603"/>
            <a:ext cx="7659198" cy="44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3327" spc="116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중앙대학교 생성형 AI 활용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9318040"/>
            <a:ext cx="11721636" cy="2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BF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장선희(20204159) 이유정(20214677) 전주현(20223137)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07738" y="9210675"/>
            <a:ext cx="3451562" cy="38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4"/>
              </a:lnSpc>
              <a:spcBef>
                <a:spcPct val="0"/>
              </a:spcBef>
            </a:pPr>
            <a:r>
              <a:rPr lang="en-US" sz="2296">
                <a:solidFill>
                  <a:srgbClr val="FFFBF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TEAM 물류비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10675"/>
            <a:ext cx="2897318" cy="38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4"/>
              </a:lnSpc>
              <a:spcBef>
                <a:spcPct val="0"/>
              </a:spcBef>
            </a:pPr>
            <a:r>
              <a:rPr lang="en-US" sz="2296">
                <a:solidFill>
                  <a:srgbClr val="FFFBF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2024-2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47726" y="6072735"/>
            <a:ext cx="77265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문제 1 엑셀과 파이썬 모두 제출-문제 2 제출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1478" y="2485789"/>
            <a:ext cx="14786663" cy="3160336"/>
            <a:chOff x="0" y="0"/>
            <a:chExt cx="19715551" cy="4213781"/>
          </a:xfrm>
        </p:grpSpPr>
        <p:grpSp>
          <p:nvGrpSpPr>
            <p:cNvPr id="9" name="Group 9"/>
            <p:cNvGrpSpPr/>
            <p:nvPr/>
          </p:nvGrpSpPr>
          <p:grpSpPr>
            <a:xfrm>
              <a:off x="161804" y="939668"/>
              <a:ext cx="19553747" cy="3274113"/>
              <a:chOff x="0" y="0"/>
              <a:chExt cx="3862468" cy="64673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862469" cy="646738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646738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646738"/>
                    </a:lnTo>
                    <a:lnTo>
                      <a:pt x="0" y="646738"/>
                    </a:lnTo>
                    <a:close/>
                  </a:path>
                </a:pathLst>
              </a:custGeom>
              <a:solidFill>
                <a:srgbClr val="F0F0F0">
                  <a:alpha val="74902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3862468" cy="69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939668"/>
              <a:ext cx="323608" cy="3274113"/>
              <a:chOff x="0" y="0"/>
              <a:chExt cx="63923" cy="64673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923" cy="646738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646738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646738"/>
                    </a:lnTo>
                    <a:lnTo>
                      <a:pt x="0" y="646738"/>
                    </a:lnTo>
                    <a:close/>
                  </a:path>
                </a:pathLst>
              </a:custGeom>
              <a:solidFill>
                <a:srgbClr val="CEDDFA">
                  <a:alpha val="74902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63923" cy="69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5838145" cy="939668"/>
              <a:chOff x="0" y="0"/>
              <a:chExt cx="1425499" cy="22943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25499" cy="229439"/>
              </a:xfrm>
              <a:custGeom>
                <a:avLst/>
                <a:gdLst/>
                <a:ahLst/>
                <a:cxnLst/>
                <a:rect l="l" t="t" r="r" b="b"/>
                <a:pathLst>
                  <a:path w="1425499" h="229439">
                    <a:moveTo>
                      <a:pt x="0" y="0"/>
                    </a:moveTo>
                    <a:lnTo>
                      <a:pt x="1425499" y="0"/>
                    </a:lnTo>
                    <a:lnTo>
                      <a:pt x="1425499" y="229439"/>
                    </a:lnTo>
                    <a:lnTo>
                      <a:pt x="0" y="229439"/>
                    </a:lnTo>
                    <a:close/>
                  </a:path>
                </a:pathLst>
              </a:custGeom>
              <a:solidFill>
                <a:srgbClr val="155CBB">
                  <a:alpha val="74902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1425499" cy="286589"/>
              </a:xfrm>
              <a:prstGeom prst="rect">
                <a:avLst/>
              </a:prstGeom>
            </p:spPr>
            <p:txBody>
              <a:bodyPr lIns="41097" tIns="41097" rIns="41097" bIns="41097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>
                    <a:solidFill>
                      <a:srgbClr val="FFFFFF">
                        <a:alpha val="74902"/>
                      </a:srgbClr>
                    </a:solidFill>
                    <a:latin typeface="Nanum Square Bold"/>
                    <a:ea typeface="Nanum Square Bold"/>
                    <a:cs typeface="Nanum Square Bold"/>
                    <a:sym typeface="Nanum Square Bold"/>
                  </a:rPr>
                  <a:t>목적 및 과정</a:t>
                </a:r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4013988" y="5950925"/>
            <a:ext cx="8845720" cy="4002688"/>
          </a:xfrm>
          <a:custGeom>
            <a:avLst/>
            <a:gdLst/>
            <a:ahLst/>
            <a:cxnLst/>
            <a:rect l="l" t="t" r="r" b="b"/>
            <a:pathLst>
              <a:path w="8845720" h="4002688">
                <a:moveTo>
                  <a:pt x="0" y="0"/>
                </a:moveTo>
                <a:lnTo>
                  <a:pt x="8845719" y="0"/>
                </a:lnTo>
                <a:lnTo>
                  <a:pt x="8845719" y="4002688"/>
                </a:lnTo>
                <a:lnTo>
                  <a:pt x="0" y="400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062954" y="874934"/>
            <a:ext cx="848458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1340" y="1123950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엑셀 : 데이터 전처리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6715" y="3464524"/>
            <a:ext cx="13381732" cy="184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과도한 계산의 복잡성을 해결하고자 미리 엑셀로 데이터 처리 </a:t>
            </a:r>
          </a:p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미리 계산해 둘 수 있는 것과 아닌 것을 구분하여 칼럼 제작</a:t>
            </a:r>
          </a:p>
          <a:p>
            <a:pPr marL="906793" lvl="2" indent="-302264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 단위로 결정 되는 Inbound cost, Warehouse cost 적재</a:t>
            </a:r>
          </a:p>
          <a:p>
            <a:pPr marL="906793" lvl="2" indent="-302264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도착지 단위로 결정 되는 Delivery cost 적재</a:t>
            </a:r>
          </a:p>
          <a:p>
            <a:pPr marL="906793" lvl="2" indent="-302264" algn="l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FF313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사용자의 요구사항에 맞게 대입되고 변할 것은 엑셀로 계산 X, Input 변수에 따라 동적으로 변동하도록 함수화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956307" y="9687404"/>
            <a:ext cx="1867682" cy="28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8"/>
              </a:lnSpc>
            </a:pPr>
            <a:r>
              <a:rPr lang="en-US" sz="16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FromTo 시트 image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81340" y="1708771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매핑하는 계산과정을 최소화하고 과정 단순화를 위한 선행 계산 및 테이블화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99732" y="4584721"/>
            <a:ext cx="13688536" cy="130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8"/>
              </a:lnSpc>
            </a:pPr>
            <a:r>
              <a:rPr lang="en-US" sz="9878" b="1" spc="-148">
                <a:solidFill>
                  <a:srgbClr val="FFFFF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문제 1번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546EEC0-7BE0-4BB5-9B30-B2F927A49D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370188"/>
              </p:ext>
            </p:extLst>
          </p:nvPr>
        </p:nvGraphicFramePr>
        <p:xfrm>
          <a:off x="14325600" y="8420100"/>
          <a:ext cx="428474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포장기 셸 개체" showAsIcon="1" r:id="rId3" imgW="1003320" imgH="374040" progId="Package">
                  <p:embed/>
                </p:oleObj>
              </mc:Choice>
              <mc:Fallback>
                <p:oleObj name="포장기 셸 개체" showAsIcon="1" r:id="rId3" imgW="100332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25600" y="8420100"/>
                        <a:ext cx="4284745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47494" y="165346"/>
            <a:ext cx="3589279" cy="1947184"/>
          </a:xfrm>
          <a:custGeom>
            <a:avLst/>
            <a:gdLst/>
            <a:ahLst/>
            <a:cxnLst/>
            <a:rect l="l" t="t" r="r" b="b"/>
            <a:pathLst>
              <a:path w="3589279" h="1947184">
                <a:moveTo>
                  <a:pt x="0" y="0"/>
                </a:moveTo>
                <a:lnTo>
                  <a:pt x="3589279" y="0"/>
                </a:lnTo>
                <a:lnTo>
                  <a:pt x="3589279" y="1947184"/>
                </a:lnTo>
                <a:lnTo>
                  <a:pt x="0" y="194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3230" y="2459865"/>
            <a:ext cx="15843923" cy="6297959"/>
          </a:xfrm>
          <a:custGeom>
            <a:avLst/>
            <a:gdLst/>
            <a:ahLst/>
            <a:cxnLst/>
            <a:rect l="l" t="t" r="r" b="b"/>
            <a:pathLst>
              <a:path w="15843923" h="6297959">
                <a:moveTo>
                  <a:pt x="0" y="0"/>
                </a:moveTo>
                <a:lnTo>
                  <a:pt x="15843923" y="0"/>
                </a:lnTo>
                <a:lnTo>
                  <a:pt x="15843923" y="6297959"/>
                </a:lnTo>
                <a:lnTo>
                  <a:pt x="0" y="6297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10924" y="4213732"/>
            <a:ext cx="15619711" cy="588494"/>
            <a:chOff x="0" y="0"/>
            <a:chExt cx="3745625" cy="1411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45625" cy="141122"/>
            </a:xfrm>
            <a:custGeom>
              <a:avLst/>
              <a:gdLst/>
              <a:ahLst/>
              <a:cxnLst/>
              <a:rect l="l" t="t" r="r" b="b"/>
              <a:pathLst>
                <a:path w="3745625" h="141122">
                  <a:moveTo>
                    <a:pt x="0" y="0"/>
                  </a:moveTo>
                  <a:lnTo>
                    <a:pt x="3745625" y="0"/>
                  </a:lnTo>
                  <a:lnTo>
                    <a:pt x="3745625" y="141122"/>
                  </a:lnTo>
                  <a:lnTo>
                    <a:pt x="0" y="141122"/>
                  </a:lnTo>
                  <a:close/>
                </a:path>
              </a:pathLst>
            </a:custGeom>
            <a:solidFill>
              <a:srgbClr val="A6071B">
                <a:alpha val="33725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745625" cy="169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81340" y="1018435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78964" y="7545580"/>
            <a:ext cx="15751671" cy="588494"/>
            <a:chOff x="0" y="0"/>
            <a:chExt cx="3777269" cy="1411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77269" cy="141122"/>
            </a:xfrm>
            <a:custGeom>
              <a:avLst/>
              <a:gdLst/>
              <a:ahLst/>
              <a:cxnLst/>
              <a:rect l="l" t="t" r="r" b="b"/>
              <a:pathLst>
                <a:path w="3777269" h="141122">
                  <a:moveTo>
                    <a:pt x="0" y="0"/>
                  </a:moveTo>
                  <a:lnTo>
                    <a:pt x="3777269" y="0"/>
                  </a:lnTo>
                  <a:lnTo>
                    <a:pt x="3777269" y="141122"/>
                  </a:lnTo>
                  <a:lnTo>
                    <a:pt x="0" y="141122"/>
                  </a:lnTo>
                  <a:close/>
                </a:path>
              </a:pathLst>
            </a:custGeom>
            <a:solidFill>
              <a:srgbClr val="A6071B">
                <a:alpha val="33725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777269" cy="169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366446" y="158739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Priority를 기준으로 1위 ~ 10위를 순차적으로 추가하였을 때 총 물류비와 2일 이내 도착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트레이드 오프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9061133"/>
            <a:ext cx="15501935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창고 수가 3개일 때에 가장 총 물류비가 적게 산출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되나, 2일 이내 도착 비율이 95%보다 낮습니다.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따라서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95%보다 높은 선에서, 가장 적은 물류비를 산출하는 9번째(WH1~9의 창고)를 제안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합니다.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78746" y="3637542"/>
            <a:ext cx="5180554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 spc="-63">
                <a:solidFill>
                  <a:srgbClr val="FF313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총 물류비 기준 최저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78746" y="6992977"/>
            <a:ext cx="5180554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 spc="-63">
                <a:solidFill>
                  <a:srgbClr val="FF313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리드타임 고려한 물류비 최저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55" b="-2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1955" y="3325872"/>
            <a:ext cx="14665310" cy="4063906"/>
            <a:chOff x="0" y="0"/>
            <a:chExt cx="3862468" cy="1070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2469" cy="1070329"/>
            </a:xfrm>
            <a:custGeom>
              <a:avLst/>
              <a:gdLst/>
              <a:ahLst/>
              <a:cxnLst/>
              <a:rect l="l" t="t" r="r" b="b"/>
              <a:pathLst>
                <a:path w="3862469" h="1070329">
                  <a:moveTo>
                    <a:pt x="0" y="0"/>
                  </a:moveTo>
                  <a:lnTo>
                    <a:pt x="3862469" y="0"/>
                  </a:lnTo>
                  <a:lnTo>
                    <a:pt x="3862469" y="1070329"/>
                  </a:lnTo>
                  <a:lnTo>
                    <a:pt x="0" y="1070329"/>
                  </a:lnTo>
                  <a:close/>
                </a:path>
              </a:pathLst>
            </a:custGeom>
            <a:solidFill>
              <a:srgbClr val="F9F7F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62468" cy="1117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1478" y="3325872"/>
            <a:ext cx="210532" cy="4063906"/>
            <a:chOff x="0" y="0"/>
            <a:chExt cx="55449" cy="10703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49" cy="1070329"/>
            </a:xfrm>
            <a:custGeom>
              <a:avLst/>
              <a:gdLst/>
              <a:ahLst/>
              <a:cxnLst/>
              <a:rect l="l" t="t" r="r" b="b"/>
              <a:pathLst>
                <a:path w="55449" h="1070329">
                  <a:moveTo>
                    <a:pt x="0" y="0"/>
                  </a:moveTo>
                  <a:lnTo>
                    <a:pt x="55449" y="0"/>
                  </a:lnTo>
                  <a:lnTo>
                    <a:pt x="55449" y="1070329"/>
                  </a:lnTo>
                  <a:lnTo>
                    <a:pt x="0" y="1070329"/>
                  </a:lnTo>
                  <a:close/>
                </a:path>
              </a:pathLst>
            </a:custGeom>
            <a:solidFill>
              <a:srgbClr val="578ACE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5449" cy="1117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85305" y="2621121"/>
            <a:ext cx="4378609" cy="704751"/>
            <a:chOff x="0" y="0"/>
            <a:chExt cx="1425499" cy="2294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87843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87843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로직 설명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29186" y="8170632"/>
            <a:ext cx="11664278" cy="687618"/>
            <a:chOff x="0" y="0"/>
            <a:chExt cx="15552370" cy="916824"/>
          </a:xfrm>
        </p:grpSpPr>
        <p:grpSp>
          <p:nvGrpSpPr>
            <p:cNvPr id="16" name="Group 16"/>
            <p:cNvGrpSpPr/>
            <p:nvPr/>
          </p:nvGrpSpPr>
          <p:grpSpPr>
            <a:xfrm>
              <a:off x="119519" y="0"/>
              <a:ext cx="15432851" cy="914492"/>
              <a:chOff x="0" y="0"/>
              <a:chExt cx="3048464" cy="1806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048465" cy="180640"/>
              </a:xfrm>
              <a:custGeom>
                <a:avLst/>
                <a:gdLst/>
                <a:ahLst/>
                <a:cxnLst/>
                <a:rect l="l" t="t" r="r" b="b"/>
                <a:pathLst>
                  <a:path w="3048465" h="180640">
                    <a:moveTo>
                      <a:pt x="0" y="0"/>
                    </a:moveTo>
                    <a:lnTo>
                      <a:pt x="3048465" y="0"/>
                    </a:lnTo>
                    <a:lnTo>
                      <a:pt x="3048465" y="180640"/>
                    </a:lnTo>
                    <a:lnTo>
                      <a:pt x="0" y="180640"/>
                    </a:lnTo>
                    <a:close/>
                  </a:path>
                </a:pathLst>
              </a:custGeom>
              <a:solidFill>
                <a:srgbClr val="FFEFE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3048464" cy="2282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2333"/>
              <a:ext cx="255409" cy="914492"/>
              <a:chOff x="0" y="0"/>
              <a:chExt cx="50451" cy="18064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0451" cy="180640"/>
              </a:xfrm>
              <a:custGeom>
                <a:avLst/>
                <a:gdLst/>
                <a:ahLst/>
                <a:cxnLst/>
                <a:rect l="l" t="t" r="r" b="b"/>
                <a:pathLst>
                  <a:path w="50451" h="180640">
                    <a:moveTo>
                      <a:pt x="0" y="0"/>
                    </a:moveTo>
                    <a:lnTo>
                      <a:pt x="50451" y="0"/>
                    </a:lnTo>
                    <a:lnTo>
                      <a:pt x="50451" y="180640"/>
                    </a:lnTo>
                    <a:lnTo>
                      <a:pt x="0" y="180640"/>
                    </a:lnTo>
                    <a:close/>
                  </a:path>
                </a:pathLst>
              </a:custGeom>
              <a:solidFill>
                <a:srgbClr val="FFFBF7">
                  <a:alpha val="74902"/>
                </a:srgbClr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50451" cy="2282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2064268" y="8272795"/>
            <a:ext cx="14359217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 spc="-63">
                <a:solidFill>
                  <a:srgbClr val="FF313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이때, 왜 창고 재고 증가를 반영해야 할까? 그리고 어떻게 반영해야 할까?</a:t>
            </a:r>
          </a:p>
        </p:txBody>
      </p:sp>
      <p:sp>
        <p:nvSpPr>
          <p:cNvPr id="23" name="AutoShape 23"/>
          <p:cNvSpPr/>
          <p:nvPr/>
        </p:nvSpPr>
        <p:spPr>
          <a:xfrm>
            <a:off x="2748087" y="7567362"/>
            <a:ext cx="586945" cy="918504"/>
          </a:xfrm>
          <a:prstGeom prst="line">
            <a:avLst/>
          </a:prstGeom>
          <a:ln w="38100" cap="flat">
            <a:solidFill>
              <a:srgbClr val="FFFBF7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4" name="TextBox 24"/>
          <p:cNvSpPr txBox="1"/>
          <p:nvPr/>
        </p:nvSpPr>
        <p:spPr>
          <a:xfrm>
            <a:off x="1613266" y="3536805"/>
            <a:ext cx="14122687" cy="348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4669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만들어진 테이블에서 </a:t>
            </a:r>
            <a:r>
              <a:rPr lang="en-US" sz="23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Priority를 참조</a:t>
            </a: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(시뮬레이션 할 도시를 직접 설정하고 싶다면 편집할 수 있도록 열어두기)</a:t>
            </a:r>
          </a:p>
          <a:p>
            <a:pPr marL="496571" lvl="1" indent="-248285" algn="l">
              <a:lnSpc>
                <a:spcPts val="4669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 도착지는 </a:t>
            </a:r>
            <a:r>
              <a:rPr lang="en-US" sz="23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하나의 창고로부터만 공급</a:t>
            </a: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받을 수 있음 </a:t>
            </a:r>
          </a:p>
          <a:p>
            <a:pPr marL="496571" lvl="1" indent="-248285" algn="l">
              <a:lnSpc>
                <a:spcPts val="4669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각자 도착지의 기준에서, </a:t>
            </a:r>
            <a:r>
              <a:rPr lang="en-US" sz="23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열린 선택지 中 가장 물류비를 적게 내는 곳을 선정 →  최종 창고에 할당되는 도시 결정</a:t>
            </a:r>
          </a:p>
          <a:p>
            <a:pPr algn="l">
              <a:lnSpc>
                <a:spcPts val="4669"/>
              </a:lnSpc>
            </a:pP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 해당 도시의 수요 및 LT 집계 →  </a:t>
            </a:r>
            <a:r>
              <a:rPr lang="en-US" sz="23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창고 재고 증가를 반영하여 다시 총 물류비 산출</a:t>
            </a:r>
          </a:p>
          <a:p>
            <a:pPr algn="l">
              <a:lnSpc>
                <a:spcPts val="4669"/>
              </a:lnSpc>
            </a:pP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 For문에서 창고 개수를 1개 ~ 10개까지 늘려가며 결과 저장</a:t>
            </a:r>
          </a:p>
          <a:p>
            <a:pPr algn="l">
              <a:lnSpc>
                <a:spcPts val="4669"/>
              </a:lnSpc>
            </a:pP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Inbound, WH, Delivery 가격의 변동 추이 계산 → </a:t>
            </a:r>
            <a:r>
              <a:rPr lang="en-US" sz="23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최종 총물류비 계산</a:t>
            </a: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후 리드타임이랑 그래프 비교 →  결론 산출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1340" y="1019644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CEDDFA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로직설명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1478" y="2260805"/>
            <a:ext cx="7532559" cy="6629911"/>
            <a:chOff x="0" y="0"/>
            <a:chExt cx="1983884" cy="17461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3884" cy="1746149"/>
            </a:xfrm>
            <a:custGeom>
              <a:avLst/>
              <a:gdLst/>
              <a:ahLst/>
              <a:cxnLst/>
              <a:rect l="l" t="t" r="r" b="b"/>
              <a:pathLst>
                <a:path w="1983884" h="1746149">
                  <a:moveTo>
                    <a:pt x="0" y="0"/>
                  </a:moveTo>
                  <a:lnTo>
                    <a:pt x="1983884" y="0"/>
                  </a:lnTo>
                  <a:lnTo>
                    <a:pt x="1983884" y="1746149"/>
                  </a:lnTo>
                  <a:lnTo>
                    <a:pt x="0" y="1746149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474747">
                      <a:alpha val="100000"/>
                    </a:srgbClr>
                  </a:gs>
                  <a:gs pos="50000">
                    <a:srgbClr val="4A7AC2">
                      <a:alpha val="100000"/>
                    </a:srgbClr>
                  </a:gs>
                  <a:gs pos="100000">
                    <a:srgbClr val="215DB6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983884" cy="1774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57601" y="2260805"/>
            <a:ext cx="7686123" cy="6629911"/>
            <a:chOff x="0" y="0"/>
            <a:chExt cx="2024329" cy="17461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24329" cy="1746149"/>
            </a:xfrm>
            <a:custGeom>
              <a:avLst/>
              <a:gdLst/>
              <a:ahLst/>
              <a:cxnLst/>
              <a:rect l="l" t="t" r="r" b="b"/>
              <a:pathLst>
                <a:path w="2024329" h="1746149">
                  <a:moveTo>
                    <a:pt x="0" y="0"/>
                  </a:moveTo>
                  <a:lnTo>
                    <a:pt x="2024329" y="0"/>
                  </a:lnTo>
                  <a:lnTo>
                    <a:pt x="2024329" y="1746149"/>
                  </a:lnTo>
                  <a:lnTo>
                    <a:pt x="0" y="1746149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474747">
                      <a:alpha val="100000"/>
                    </a:srgbClr>
                  </a:gs>
                  <a:gs pos="50000">
                    <a:srgbClr val="4A7AC2">
                      <a:alpha val="100000"/>
                    </a:srgbClr>
                  </a:gs>
                  <a:gs pos="100000">
                    <a:srgbClr val="215DB6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024329" cy="1774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065405" y="3218729"/>
            <a:ext cx="7489348" cy="4343822"/>
          </a:xfrm>
          <a:custGeom>
            <a:avLst/>
            <a:gdLst/>
            <a:ahLst/>
            <a:cxnLst/>
            <a:rect l="l" t="t" r="r" b="b"/>
            <a:pathLst>
              <a:path w="7489348" h="4343822">
                <a:moveTo>
                  <a:pt x="0" y="0"/>
                </a:moveTo>
                <a:lnTo>
                  <a:pt x="7489348" y="0"/>
                </a:lnTo>
                <a:lnTo>
                  <a:pt x="7489348" y="4343822"/>
                </a:lnTo>
                <a:lnTo>
                  <a:pt x="0" y="4343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30481" y="3062560"/>
            <a:ext cx="7014553" cy="5038857"/>
          </a:xfrm>
          <a:custGeom>
            <a:avLst/>
            <a:gdLst/>
            <a:ahLst/>
            <a:cxnLst/>
            <a:rect l="l" t="t" r="r" b="b"/>
            <a:pathLst>
              <a:path w="7014553" h="5038857">
                <a:moveTo>
                  <a:pt x="0" y="0"/>
                </a:moveTo>
                <a:lnTo>
                  <a:pt x="7014553" y="0"/>
                </a:lnTo>
                <a:lnTo>
                  <a:pt x="7014553" y="5038857"/>
                </a:lnTo>
                <a:lnTo>
                  <a:pt x="0" y="503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51" r="-6451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66446" y="962955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창고 개수와 재고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664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가장 처음, 창고 개수에 따른 재고 증가를 고려하지 않았을 때 한계를 발견했습니다.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1478" y="8043374"/>
            <a:ext cx="7381328" cy="44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2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물류비는 특정 시점을 지나면 증가해야 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29386" y="7674566"/>
            <a:ext cx="7525367" cy="80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14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Inbound/Warehouse/Delivery cost를 단순 합계 시</a:t>
            </a:r>
          </a:p>
          <a:p>
            <a:pPr algn="ctr">
              <a:lnSpc>
                <a:spcPts val="3288"/>
              </a:lnSpc>
            </a:pPr>
            <a:r>
              <a:rPr lang="en-US" sz="2149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Delivery cost의 감소로 인해 물류비가 끊임없이 감소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91881" y="2466930"/>
            <a:ext cx="738132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수정 전 물류비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1478" y="2438355"/>
            <a:ext cx="738132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491194" y="9281241"/>
            <a:ext cx="18288000" cy="47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2566" b="1" spc="-76">
                <a:solidFill>
                  <a:srgbClr val="4C6FB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➔ 창고 증가에 따른 재고 증가 비용이 Warehouse Cost에 반영되지 않았기 때문으로 규명</a:t>
            </a:r>
          </a:p>
        </p:txBody>
      </p:sp>
      <p:sp>
        <p:nvSpPr>
          <p:cNvPr id="24" name="AutoShape 24"/>
          <p:cNvSpPr/>
          <p:nvPr/>
        </p:nvSpPr>
        <p:spPr>
          <a:xfrm flipH="1">
            <a:off x="15607871" y="1688125"/>
            <a:ext cx="2165779" cy="201976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2593096" y="1455715"/>
            <a:ext cx="5180554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 spc="-63">
                <a:solidFill>
                  <a:srgbClr val="A6071B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각 도시별 물류비 집계했으므로 상호작용 고려X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93096" y="6265860"/>
            <a:ext cx="3433745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파란 선 : 총 물류비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66446" y="3987298"/>
            <a:ext cx="5169138" cy="4146671"/>
          </a:xfrm>
          <a:custGeom>
            <a:avLst/>
            <a:gdLst/>
            <a:ahLst/>
            <a:cxnLst/>
            <a:rect l="l" t="t" r="r" b="b"/>
            <a:pathLst>
              <a:path w="5169138" h="4146671">
                <a:moveTo>
                  <a:pt x="0" y="0"/>
                </a:moveTo>
                <a:lnTo>
                  <a:pt x="5169138" y="0"/>
                </a:lnTo>
                <a:lnTo>
                  <a:pt x="5169138" y="4146671"/>
                </a:lnTo>
                <a:lnTo>
                  <a:pt x="0" y="414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11952" y="4229997"/>
            <a:ext cx="5898593" cy="3289358"/>
          </a:xfrm>
          <a:custGeom>
            <a:avLst/>
            <a:gdLst/>
            <a:ahLst/>
            <a:cxnLst/>
            <a:rect l="l" t="t" r="r" b="b"/>
            <a:pathLst>
              <a:path w="5898593" h="3289358">
                <a:moveTo>
                  <a:pt x="0" y="0"/>
                </a:moveTo>
                <a:lnTo>
                  <a:pt x="5898592" y="0"/>
                </a:lnTo>
                <a:lnTo>
                  <a:pt x="5898592" y="3289359"/>
                </a:lnTo>
                <a:lnTo>
                  <a:pt x="0" y="3289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70" r="-517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66446" y="962955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창고 개수와 재고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64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 개수가 늘어나면 재고가 증가하는 로직을 설명하는 법칙들입니다.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86993" y="8019669"/>
            <a:ext cx="5898593" cy="136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다양한 현상에서 특정 양이 증가할 때 그것과 관련된 다른 양이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 증가 속도에 비례하지 않고 그 제곱근에 비례하여 증가함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설명하는 법칙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5180" y="8469842"/>
            <a:ext cx="7019610" cy="89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여러 창고에 분산된 재고가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한 곳에 집중되어 있을 때</a:t>
            </a:r>
          </a:p>
          <a:p>
            <a:pPr algn="ctr">
              <a:lnSpc>
                <a:spcPts val="3717"/>
              </a:lnSpc>
            </a:pP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수요 변동성에 대응하는 데에 더 효율적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이라는 원리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761711" y="2834872"/>
            <a:ext cx="4378609" cy="704751"/>
            <a:chOff x="0" y="0"/>
            <a:chExt cx="1425499" cy="2294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87843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>
                      <a:alpha val="87843"/>
                    </a:srgbClr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리스크 풀링 법칙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646984" y="2834872"/>
            <a:ext cx="4378609" cy="704751"/>
            <a:chOff x="0" y="0"/>
            <a:chExt cx="1425499" cy="2294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87843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>
                      <a:alpha val="87843"/>
                    </a:srgbClr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재고관리의 제곱근 법칙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6437" y="4106172"/>
            <a:ext cx="5898593" cy="3289358"/>
          </a:xfrm>
          <a:custGeom>
            <a:avLst/>
            <a:gdLst/>
            <a:ahLst/>
            <a:cxnLst/>
            <a:rect l="l" t="t" r="r" b="b"/>
            <a:pathLst>
              <a:path w="5898593" h="3289358">
                <a:moveTo>
                  <a:pt x="0" y="0"/>
                </a:moveTo>
                <a:lnTo>
                  <a:pt x="5898593" y="0"/>
                </a:lnTo>
                <a:lnTo>
                  <a:pt x="5898593" y="3289359"/>
                </a:lnTo>
                <a:lnTo>
                  <a:pt x="0" y="3289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70" r="-517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031470" y="2711047"/>
            <a:ext cx="4378609" cy="704751"/>
            <a:chOff x="0" y="0"/>
            <a:chExt cx="1425499" cy="2294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87843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>
                      <a:alpha val="87843"/>
                    </a:srgbClr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재고관리의 제곱근 법칙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8379126" y="2296348"/>
            <a:ext cx="8575274" cy="7514084"/>
          </a:xfrm>
          <a:custGeom>
            <a:avLst/>
            <a:gdLst/>
            <a:ahLst/>
            <a:cxnLst/>
            <a:rect l="l" t="t" r="r" b="b"/>
            <a:pathLst>
              <a:path w="8575274" h="7514084">
                <a:moveTo>
                  <a:pt x="0" y="0"/>
                </a:moveTo>
                <a:lnTo>
                  <a:pt x="8575274" y="0"/>
                </a:lnTo>
                <a:lnTo>
                  <a:pt x="8575274" y="7514084"/>
                </a:lnTo>
                <a:lnTo>
                  <a:pt x="0" y="7514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366446" y="962955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창고 개수와 재고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664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 개수가 늘어나면 재고가 증가하는 로직을 설명하는 법칙을 적용하였습니다.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1478" y="7895844"/>
            <a:ext cx="5898593" cy="136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다양한 현상에서 특정 양이 증가할 때 그것과 관련된 다른 양이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 증가 속도에 비례하지 않고 그 제곱근에 비례하여 증가함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설명하는 법칙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71088" y="6414754"/>
            <a:ext cx="7810400" cy="2226420"/>
            <a:chOff x="0" y="0"/>
            <a:chExt cx="1872943" cy="5338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72943" cy="533898"/>
            </a:xfrm>
            <a:custGeom>
              <a:avLst/>
              <a:gdLst/>
              <a:ahLst/>
              <a:cxnLst/>
              <a:rect l="l" t="t" r="r" b="b"/>
              <a:pathLst>
                <a:path w="1872943" h="533898">
                  <a:moveTo>
                    <a:pt x="0" y="0"/>
                  </a:moveTo>
                  <a:lnTo>
                    <a:pt x="1872943" y="0"/>
                  </a:lnTo>
                  <a:lnTo>
                    <a:pt x="1872943" y="533898"/>
                  </a:lnTo>
                  <a:lnTo>
                    <a:pt x="0" y="533898"/>
                  </a:lnTo>
                  <a:close/>
                </a:path>
              </a:pathLst>
            </a:custGeom>
            <a:solidFill>
              <a:srgbClr val="A6071B">
                <a:alpha val="2078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872943" cy="56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814221" y="7345975"/>
            <a:ext cx="4659970" cy="31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1678" b="1" spc="-50">
                <a:solidFill>
                  <a:srgbClr val="A6071B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창고 수 n의 제곱근을 총 warehouse cost에 곱함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56501" y="2000778"/>
            <a:ext cx="7019610" cy="7782271"/>
            <a:chOff x="0" y="0"/>
            <a:chExt cx="1848786" cy="20496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8786" cy="2049652"/>
            </a:xfrm>
            <a:custGeom>
              <a:avLst/>
              <a:gdLst/>
              <a:ahLst/>
              <a:cxnLst/>
              <a:rect l="l" t="t" r="r" b="b"/>
              <a:pathLst>
                <a:path w="1848786" h="2049652">
                  <a:moveTo>
                    <a:pt x="0" y="0"/>
                  </a:moveTo>
                  <a:lnTo>
                    <a:pt x="1848786" y="0"/>
                  </a:lnTo>
                  <a:lnTo>
                    <a:pt x="1848786" y="2049652"/>
                  </a:lnTo>
                  <a:lnTo>
                    <a:pt x="0" y="2049652"/>
                  </a:lnTo>
                  <a:close/>
                </a:path>
              </a:pathLst>
            </a:custGeom>
            <a:solidFill>
              <a:srgbClr val="FFFCF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48786" cy="2078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00291" y="3105908"/>
            <a:ext cx="5620553" cy="4343822"/>
          </a:xfrm>
          <a:custGeom>
            <a:avLst/>
            <a:gdLst/>
            <a:ahLst/>
            <a:cxnLst/>
            <a:rect l="l" t="t" r="r" b="b"/>
            <a:pathLst>
              <a:path w="5620553" h="4343822">
                <a:moveTo>
                  <a:pt x="0" y="0"/>
                </a:moveTo>
                <a:lnTo>
                  <a:pt x="5620553" y="0"/>
                </a:lnTo>
                <a:lnTo>
                  <a:pt x="5620553" y="4343822"/>
                </a:lnTo>
                <a:lnTo>
                  <a:pt x="0" y="4343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24438" y="3124958"/>
            <a:ext cx="5916328" cy="4572410"/>
          </a:xfrm>
          <a:custGeom>
            <a:avLst/>
            <a:gdLst/>
            <a:ahLst/>
            <a:cxnLst/>
            <a:rect l="l" t="t" r="r" b="b"/>
            <a:pathLst>
              <a:path w="5916328" h="4572410">
                <a:moveTo>
                  <a:pt x="0" y="0"/>
                </a:moveTo>
                <a:lnTo>
                  <a:pt x="5916328" y="0"/>
                </a:lnTo>
                <a:lnTo>
                  <a:pt x="5916328" y="4572410"/>
                </a:lnTo>
                <a:lnTo>
                  <a:pt x="0" y="4572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876442" y="1531322"/>
            <a:ext cx="1126797" cy="1126797"/>
          </a:xfrm>
          <a:custGeom>
            <a:avLst/>
            <a:gdLst/>
            <a:ahLst/>
            <a:cxnLst/>
            <a:rect l="l" t="t" r="r" b="b"/>
            <a:pathLst>
              <a:path w="1126797" h="1126797">
                <a:moveTo>
                  <a:pt x="0" y="0"/>
                </a:moveTo>
                <a:lnTo>
                  <a:pt x="1126797" y="0"/>
                </a:lnTo>
                <a:lnTo>
                  <a:pt x="1126797" y="1126796"/>
                </a:lnTo>
                <a:lnTo>
                  <a:pt x="0" y="1126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27488" y="2393135"/>
            <a:ext cx="4085717" cy="52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  <a:spcBef>
                <a:spcPct val="0"/>
              </a:spcBef>
            </a:pPr>
            <a:r>
              <a:rPr lang="en-US" sz="3135" b="1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반영 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4328" y="7867269"/>
            <a:ext cx="7019610" cy="136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주어진 범위 내에서 임계점이 두드러지지 않음.</a:t>
            </a:r>
          </a:p>
          <a:p>
            <a:pPr algn="ctr">
              <a:lnSpc>
                <a:spcPts val="3717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 수를 더 늘릴 수록 효용이 커진다고 주장</a:t>
            </a:r>
          </a:p>
          <a:p>
            <a:pPr algn="ctr">
              <a:lnSpc>
                <a:spcPts val="3717"/>
              </a:lnSpc>
            </a:pP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Warehouse cost의 합은 점점 작아짐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3923" y="2374085"/>
            <a:ext cx="4085717" cy="52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  <a:spcBef>
                <a:spcPct val="0"/>
              </a:spcBef>
            </a:pPr>
            <a:r>
              <a:rPr lang="en-US" sz="3135" b="1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반영 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9338" y="7838694"/>
            <a:ext cx="7019610" cy="136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Warehouse Cost의 합에 (창고 수)**0.5를 곱하여</a:t>
            </a:r>
          </a:p>
          <a:p>
            <a:pPr algn="ctr">
              <a:lnSpc>
                <a:spcPts val="3717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 수 증가에 따른 패널티를 부여함</a:t>
            </a:r>
          </a:p>
          <a:p>
            <a:pPr algn="ctr">
              <a:lnSpc>
                <a:spcPts val="3717"/>
              </a:lnSpc>
            </a:pP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(재고관리의 제곱근 법칙 식을 사용)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64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 수에 따른 재고 증가 반영 전/후를 비교해봅니다.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66446" y="962955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창고 개수와 재고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27488" y="5834764"/>
            <a:ext cx="3433745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보라 선: 창고비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58619" y="5354013"/>
            <a:ext cx="3433745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보라 선: 창고비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8964" y="2678312"/>
            <a:ext cx="3781622" cy="5715738"/>
          </a:xfrm>
          <a:custGeom>
            <a:avLst/>
            <a:gdLst/>
            <a:ahLst/>
            <a:cxnLst/>
            <a:rect l="l" t="t" r="r" b="b"/>
            <a:pathLst>
              <a:path w="3781622" h="5715738">
                <a:moveTo>
                  <a:pt x="0" y="0"/>
                </a:moveTo>
                <a:lnTo>
                  <a:pt x="3781621" y="0"/>
                </a:lnTo>
                <a:lnTo>
                  <a:pt x="3781621" y="5715737"/>
                </a:lnTo>
                <a:lnTo>
                  <a:pt x="0" y="5715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6644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33914" y="2746294"/>
            <a:ext cx="5460146" cy="5647756"/>
          </a:xfrm>
          <a:custGeom>
            <a:avLst/>
            <a:gdLst/>
            <a:ahLst/>
            <a:cxnLst/>
            <a:rect l="l" t="t" r="r" b="b"/>
            <a:pathLst>
              <a:path w="5460146" h="5647756">
                <a:moveTo>
                  <a:pt x="0" y="0"/>
                </a:moveTo>
                <a:lnTo>
                  <a:pt x="5460146" y="0"/>
                </a:lnTo>
                <a:lnTo>
                  <a:pt x="5460146" y="5647755"/>
                </a:lnTo>
                <a:lnTo>
                  <a:pt x="0" y="564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321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64736" y="2746294"/>
            <a:ext cx="7220064" cy="5579998"/>
          </a:xfrm>
          <a:custGeom>
            <a:avLst/>
            <a:gdLst/>
            <a:ahLst/>
            <a:cxnLst/>
            <a:rect l="l" t="t" r="r" b="b"/>
            <a:pathLst>
              <a:path w="7220064" h="5579998">
                <a:moveTo>
                  <a:pt x="0" y="0"/>
                </a:moveTo>
                <a:lnTo>
                  <a:pt x="7220065" y="0"/>
                </a:lnTo>
                <a:lnTo>
                  <a:pt x="7220065" y="5579997"/>
                </a:lnTo>
                <a:lnTo>
                  <a:pt x="0" y="5579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664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 수에 따른 재고 증가 반영 후의 비용 양상을 자세히 보겠습니다.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9428303" y="1639946"/>
            <a:ext cx="3397806" cy="150997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2826109" y="777275"/>
            <a:ext cx="3530113" cy="1725343"/>
          </a:xfrm>
          <a:custGeom>
            <a:avLst/>
            <a:gdLst/>
            <a:ahLst/>
            <a:cxnLst/>
            <a:rect l="l" t="t" r="r" b="b"/>
            <a:pathLst>
              <a:path w="3530113" h="1725343">
                <a:moveTo>
                  <a:pt x="0" y="0"/>
                </a:moveTo>
                <a:lnTo>
                  <a:pt x="3530113" y="0"/>
                </a:lnTo>
                <a:lnTo>
                  <a:pt x="3530113" y="1725343"/>
                </a:lnTo>
                <a:lnTo>
                  <a:pt x="0" y="1725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6446" y="962955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창고 개수와 재고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574201"/>
            <a:ext cx="16756101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비로소 </a:t>
            </a:r>
            <a:r>
              <a:rPr lang="en-US" sz="2499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Warehouse cost는 점점 증가하는 반면, Delivery cost는 점점 감소</a:t>
            </a: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하여 </a:t>
            </a:r>
          </a:p>
          <a:p>
            <a:pPr algn="ctr">
              <a:lnSpc>
                <a:spcPts val="4424"/>
              </a:lnSpc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그 두 차원에서 </a:t>
            </a:r>
            <a:r>
              <a:rPr lang="en-US" sz="2499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Trade-off</a:t>
            </a: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가 발생합니다.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08805" y="333106"/>
            <a:ext cx="4659970" cy="31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1678" b="1" spc="-50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반영 전 Warehouse Cost의 합계 그래프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12415" y="2372650"/>
            <a:ext cx="13971350" cy="824935"/>
            <a:chOff x="0" y="0"/>
            <a:chExt cx="3679697" cy="2172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79697" cy="217267"/>
            </a:xfrm>
            <a:custGeom>
              <a:avLst/>
              <a:gdLst/>
              <a:ahLst/>
              <a:cxnLst/>
              <a:rect l="l" t="t" r="r" b="b"/>
              <a:pathLst>
                <a:path w="3679697" h="217267">
                  <a:moveTo>
                    <a:pt x="0" y="0"/>
                  </a:moveTo>
                  <a:lnTo>
                    <a:pt x="3679697" y="0"/>
                  </a:lnTo>
                  <a:lnTo>
                    <a:pt x="3679697" y="217267"/>
                  </a:lnTo>
                  <a:lnTo>
                    <a:pt x="0" y="217267"/>
                  </a:lnTo>
                  <a:close/>
                </a:path>
              </a:pathLst>
            </a:custGeom>
            <a:solidFill>
              <a:srgbClr val="FFFCF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679697" cy="245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2415" y="2540267"/>
            <a:ext cx="13838000" cy="4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6"/>
              </a:lnSpc>
            </a:pPr>
            <a:r>
              <a:rPr lang="en-US" sz="2299" b="1" spc="-68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총 물류비</a:t>
            </a: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의 값이 어느 수준이 되어 임계점에 도달한 뒤 증가하는 고른 양상이 아닌, </a:t>
            </a:r>
            <a:r>
              <a:rPr lang="en-US" sz="2299" b="1" spc="-68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변동</a:t>
            </a: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수반하였습니다.</a:t>
            </a:r>
          </a:p>
        </p:txBody>
      </p:sp>
      <p:sp>
        <p:nvSpPr>
          <p:cNvPr id="13" name="Freeform 13"/>
          <p:cNvSpPr/>
          <p:nvPr/>
        </p:nvSpPr>
        <p:spPr>
          <a:xfrm>
            <a:off x="2045765" y="3511909"/>
            <a:ext cx="5730358" cy="4116364"/>
          </a:xfrm>
          <a:custGeom>
            <a:avLst/>
            <a:gdLst/>
            <a:ahLst/>
            <a:cxnLst/>
            <a:rect l="l" t="t" r="r" b="b"/>
            <a:pathLst>
              <a:path w="5730358" h="4116364">
                <a:moveTo>
                  <a:pt x="0" y="0"/>
                </a:moveTo>
                <a:lnTo>
                  <a:pt x="5730358" y="0"/>
                </a:lnTo>
                <a:lnTo>
                  <a:pt x="5730358" y="4116364"/>
                </a:lnTo>
                <a:lnTo>
                  <a:pt x="0" y="411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51" r="-645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05771" y="3597330"/>
            <a:ext cx="7777995" cy="3945523"/>
          </a:xfrm>
          <a:custGeom>
            <a:avLst/>
            <a:gdLst/>
            <a:ahLst/>
            <a:cxnLst/>
            <a:rect l="l" t="t" r="r" b="b"/>
            <a:pathLst>
              <a:path w="7777995" h="3945523">
                <a:moveTo>
                  <a:pt x="0" y="0"/>
                </a:moveTo>
                <a:lnTo>
                  <a:pt x="7777995" y="0"/>
                </a:lnTo>
                <a:lnTo>
                  <a:pt x="7777995" y="3945523"/>
                </a:lnTo>
                <a:lnTo>
                  <a:pt x="0" y="3945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9593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37871" y="1533198"/>
            <a:ext cx="13838000" cy="4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Priority에 대한 의심과 병합, 대체를 통한 해소 방안 제시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5765" y="7952123"/>
            <a:ext cx="13838000" cy="1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6"/>
              </a:lnSpc>
            </a:pP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하지만 그것은 총 물류비 계산 식이나 Warehouse cost 계산에서 놓친 부분이 있다는 것보다는,</a:t>
            </a:r>
          </a:p>
          <a:p>
            <a:pPr algn="ctr">
              <a:lnSpc>
                <a:spcPts val="3656"/>
              </a:lnSpc>
            </a:pPr>
            <a:r>
              <a:rPr lang="en-US" sz="2299" b="1" spc="-68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Priority에 따라 창고를 추가하는 과정에서 드는 비용이 효용을 초과하기 때문</a:t>
            </a: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이라고 판단했습니다.</a:t>
            </a:r>
          </a:p>
          <a:p>
            <a:pPr algn="ctr">
              <a:lnSpc>
                <a:spcPts val="3656"/>
              </a:lnSpc>
            </a:pP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창고를 넓혀갈 때 기준이 총 물류비를 줄이는 창고가 아니라 </a:t>
            </a:r>
            <a:r>
              <a:rPr lang="en-US" sz="2299" b="1" spc="-68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 다음 Priority의 창고를 선택</a:t>
            </a: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하기 때문입니다.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05971" y="6103012"/>
            <a:ext cx="723943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감소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79734" y="6308528"/>
            <a:ext cx="723943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증가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80974" y="6411285"/>
            <a:ext cx="723943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감소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06904" y="6514043"/>
            <a:ext cx="723943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증가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66425" y="6616801"/>
            <a:ext cx="723943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감소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05590" y="6514043"/>
            <a:ext cx="723943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증가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37871" y="991530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변동하는 물류비와 병합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7527" y="-49714"/>
            <a:ext cx="1028700" cy="10362199"/>
            <a:chOff x="0" y="0"/>
            <a:chExt cx="270933" cy="2729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779612" y="-1136335"/>
            <a:ext cx="1540746" cy="5127831"/>
            <a:chOff x="0" y="0"/>
            <a:chExt cx="608011" cy="20235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011" cy="2023552"/>
            </a:xfrm>
            <a:custGeom>
              <a:avLst/>
              <a:gdLst/>
              <a:ahLst/>
              <a:cxnLst/>
              <a:rect l="l" t="t" r="r" b="b"/>
              <a:pathLst>
                <a:path w="608011" h="2023552">
                  <a:moveTo>
                    <a:pt x="202780" y="2004483"/>
                  </a:moveTo>
                  <a:cubicBezTo>
                    <a:pt x="233951" y="2015997"/>
                    <a:pt x="269389" y="2023552"/>
                    <a:pt x="304169" y="2023552"/>
                  </a:cubicBezTo>
                  <a:cubicBezTo>
                    <a:pt x="338951" y="2023552"/>
                    <a:pt x="372420" y="2017075"/>
                    <a:pt x="403262" y="2005561"/>
                  </a:cubicBezTo>
                  <a:cubicBezTo>
                    <a:pt x="403919" y="2005202"/>
                    <a:pt x="404575" y="2005202"/>
                    <a:pt x="405231" y="2004842"/>
                  </a:cubicBezTo>
                  <a:cubicBezTo>
                    <a:pt x="521059" y="1958787"/>
                    <a:pt x="606371" y="1837173"/>
                    <a:pt x="608011" y="1668156"/>
                  </a:cubicBezTo>
                  <a:lnTo>
                    <a:pt x="608011" y="0"/>
                  </a:lnTo>
                  <a:lnTo>
                    <a:pt x="0" y="0"/>
                  </a:lnTo>
                  <a:lnTo>
                    <a:pt x="0" y="1666918"/>
                  </a:lnTo>
                  <a:cubicBezTo>
                    <a:pt x="1641" y="1837892"/>
                    <a:pt x="85640" y="1959507"/>
                    <a:pt x="202780" y="20044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08011" cy="1925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175168"/>
            <a:ext cx="3769953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8411" y="4066807"/>
            <a:ext cx="3220818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문제별 접근법 정의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8411" y="5266785"/>
            <a:ext cx="3817976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22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문제별 풀이방법 도출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8411" y="6457949"/>
            <a:ext cx="3083122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엑셀 데이터 전처리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3429" y="4066807"/>
            <a:ext cx="3217004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문제1 과정 및 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3429" y="5348822"/>
            <a:ext cx="3217004" cy="48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sz="2890" spc="-6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문제2 과정 및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3429" y="6534511"/>
            <a:ext cx="2893145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거리 기준 재정의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4634" y="4066807"/>
            <a:ext cx="3448808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생성형AI 적용 부분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4280" y="5266785"/>
            <a:ext cx="3419162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발전 방향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09457" y="6438899"/>
            <a:ext cx="3419162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Appendix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46874" y="4072673"/>
            <a:ext cx="501054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4C6FB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46874" y="5280147"/>
            <a:ext cx="501054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4C6FB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6874" y="6457949"/>
            <a:ext cx="501054" cy="50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spc="-65">
                <a:solidFill>
                  <a:srgbClr val="4C6FB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03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021909" y="4129823"/>
            <a:ext cx="501054" cy="2833439"/>
            <a:chOff x="0" y="0"/>
            <a:chExt cx="668072" cy="377791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50"/>
              <a:ext cx="668072" cy="65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6"/>
                </a:lnSpc>
                <a:spcBef>
                  <a:spcPct val="0"/>
                </a:spcBef>
              </a:pPr>
              <a:r>
                <a:rPr lang="en-US" sz="2983" spc="-65">
                  <a:solidFill>
                    <a:srgbClr val="4C6FBF"/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04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52816"/>
              <a:ext cx="668072" cy="65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6"/>
                </a:lnSpc>
                <a:spcBef>
                  <a:spcPct val="0"/>
                </a:spcBef>
              </a:pPr>
              <a:r>
                <a:rPr lang="en-US" sz="2983" spc="-65">
                  <a:solidFill>
                    <a:srgbClr val="4C6FBF"/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05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123219"/>
              <a:ext cx="668072" cy="65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6"/>
                </a:lnSpc>
                <a:spcBef>
                  <a:spcPct val="0"/>
                </a:spcBef>
              </a:pPr>
              <a:r>
                <a:rPr lang="en-US" sz="2983" spc="-65">
                  <a:solidFill>
                    <a:srgbClr val="4C6FBF"/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06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95418" y="4141651"/>
            <a:ext cx="501054" cy="2833439"/>
            <a:chOff x="0" y="0"/>
            <a:chExt cx="668072" cy="377791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668072" cy="65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6"/>
                </a:lnSpc>
                <a:spcBef>
                  <a:spcPct val="0"/>
                </a:spcBef>
              </a:pPr>
              <a:r>
                <a:rPr lang="en-US" sz="2983" spc="-65">
                  <a:solidFill>
                    <a:srgbClr val="4C6FBF"/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07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552816"/>
              <a:ext cx="668072" cy="65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6"/>
                </a:lnSpc>
                <a:spcBef>
                  <a:spcPct val="0"/>
                </a:spcBef>
              </a:pPr>
              <a:r>
                <a:rPr lang="en-US" sz="2983" spc="-65">
                  <a:solidFill>
                    <a:srgbClr val="4C6FBF"/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08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123219"/>
              <a:ext cx="668072" cy="654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6"/>
                </a:lnSpc>
                <a:spcBef>
                  <a:spcPct val="0"/>
                </a:spcBef>
              </a:pPr>
              <a:r>
                <a:rPr lang="en-US" sz="2983" spc="-65">
                  <a:solidFill>
                    <a:srgbClr val="4C6FBF"/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12415" y="2372650"/>
            <a:ext cx="13971350" cy="824935"/>
            <a:chOff x="0" y="0"/>
            <a:chExt cx="3679697" cy="2172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79697" cy="217267"/>
            </a:xfrm>
            <a:custGeom>
              <a:avLst/>
              <a:gdLst/>
              <a:ahLst/>
              <a:cxnLst/>
              <a:rect l="l" t="t" r="r" b="b"/>
              <a:pathLst>
                <a:path w="3679697" h="217267">
                  <a:moveTo>
                    <a:pt x="0" y="0"/>
                  </a:moveTo>
                  <a:lnTo>
                    <a:pt x="3679697" y="0"/>
                  </a:lnTo>
                  <a:lnTo>
                    <a:pt x="3679697" y="217267"/>
                  </a:lnTo>
                  <a:lnTo>
                    <a:pt x="0" y="217267"/>
                  </a:lnTo>
                  <a:close/>
                </a:path>
              </a:pathLst>
            </a:custGeom>
            <a:solidFill>
              <a:srgbClr val="FFF3F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679697" cy="245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208380" y="3454675"/>
            <a:ext cx="9097600" cy="4583174"/>
          </a:xfrm>
          <a:custGeom>
            <a:avLst/>
            <a:gdLst/>
            <a:ahLst/>
            <a:cxnLst/>
            <a:rect l="l" t="t" r="r" b="b"/>
            <a:pathLst>
              <a:path w="9097600" h="4583174">
                <a:moveTo>
                  <a:pt x="0" y="0"/>
                </a:moveTo>
                <a:lnTo>
                  <a:pt x="9097599" y="0"/>
                </a:lnTo>
                <a:lnTo>
                  <a:pt x="9097599" y="4583173"/>
                </a:lnTo>
                <a:lnTo>
                  <a:pt x="0" y="458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3552" y="3454675"/>
            <a:ext cx="5252921" cy="4583174"/>
          </a:xfrm>
          <a:custGeom>
            <a:avLst/>
            <a:gdLst/>
            <a:ahLst/>
            <a:cxnLst/>
            <a:rect l="l" t="t" r="r" b="b"/>
            <a:pathLst>
              <a:path w="5252921" h="4583174">
                <a:moveTo>
                  <a:pt x="0" y="0"/>
                </a:moveTo>
                <a:lnTo>
                  <a:pt x="5252921" y="0"/>
                </a:lnTo>
                <a:lnTo>
                  <a:pt x="5252921" y="4583173"/>
                </a:lnTo>
                <a:lnTo>
                  <a:pt x="0" y="4583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43501" y="4605478"/>
            <a:ext cx="3432370" cy="3432370"/>
          </a:xfrm>
          <a:custGeom>
            <a:avLst/>
            <a:gdLst/>
            <a:ahLst/>
            <a:cxnLst/>
            <a:rect l="l" t="t" r="r" b="b"/>
            <a:pathLst>
              <a:path w="3432370" h="3432370">
                <a:moveTo>
                  <a:pt x="0" y="0"/>
                </a:moveTo>
                <a:lnTo>
                  <a:pt x="3432370" y="0"/>
                </a:lnTo>
                <a:lnTo>
                  <a:pt x="3432370" y="3432370"/>
                </a:lnTo>
                <a:lnTo>
                  <a:pt x="0" y="343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2415" y="2540267"/>
            <a:ext cx="13838000" cy="4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6"/>
              </a:lnSpc>
            </a:pPr>
            <a:r>
              <a:rPr lang="en-US" sz="2299" b="1" spc="-68">
                <a:solidFill>
                  <a:srgbClr val="A6071B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그렇다면, 현재 WH 중 비효율적 선택이 존재한다는 가정을 할 수 있습니다.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37871" y="1533198"/>
            <a:ext cx="13838000" cy="4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Priority에 대한 의심과 병합, 대체를 통한 해소 방안 제시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5765" y="8285498"/>
            <a:ext cx="13838000" cy="1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6"/>
              </a:lnSpc>
            </a:pP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예를 들어, atlanta, charlotte, nemphis 등 여러 창고가 밀집되어 있습니다.</a:t>
            </a:r>
          </a:p>
          <a:p>
            <a:pPr algn="ctr">
              <a:lnSpc>
                <a:spcPts val="3656"/>
              </a:lnSpc>
            </a:pP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한 창고의 수요량이 제한되어 있는 상황이 아니기 때문에, 창고를 늘리지 않아도 된다면 물류비가 가장 적다고 하더라도</a:t>
            </a:r>
          </a:p>
          <a:p>
            <a:pPr algn="ctr">
              <a:lnSpc>
                <a:spcPts val="3656"/>
              </a:lnSpc>
            </a:pPr>
            <a:r>
              <a:rPr lang="en-US" sz="2299" b="1" spc="-68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창고를 줄여 배송에 관한 비용이 증가할 지언정 창고 증가로 인한 패널티를 감수하는 편</a:t>
            </a: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 나을지도 모릅니다.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37871" y="991530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변동하는 물류비와 병합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1478" y="6756153"/>
            <a:ext cx="2189680" cy="31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1678" b="1" spc="-50">
                <a:solidFill>
                  <a:srgbClr val="904AB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K-means clustering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6368" y="2222815"/>
            <a:ext cx="14635565" cy="1767691"/>
            <a:chOff x="0" y="0"/>
            <a:chExt cx="3854634" cy="4655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54634" cy="465565"/>
            </a:xfrm>
            <a:custGeom>
              <a:avLst/>
              <a:gdLst/>
              <a:ahLst/>
              <a:cxnLst/>
              <a:rect l="l" t="t" r="r" b="b"/>
              <a:pathLst>
                <a:path w="3854634" h="465565">
                  <a:moveTo>
                    <a:pt x="0" y="0"/>
                  </a:moveTo>
                  <a:lnTo>
                    <a:pt x="3854634" y="0"/>
                  </a:lnTo>
                  <a:lnTo>
                    <a:pt x="3854634" y="465565"/>
                  </a:lnTo>
                  <a:lnTo>
                    <a:pt x="0" y="465565"/>
                  </a:lnTo>
                  <a:close/>
                </a:path>
              </a:pathLst>
            </a:custGeom>
            <a:solidFill>
              <a:srgbClr val="E8E8E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854634" cy="494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1478" y="5234504"/>
            <a:ext cx="14665310" cy="2449532"/>
            <a:chOff x="0" y="0"/>
            <a:chExt cx="3862468" cy="6451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62469" cy="645144"/>
            </a:xfrm>
            <a:custGeom>
              <a:avLst/>
              <a:gdLst/>
              <a:ahLst/>
              <a:cxnLst/>
              <a:rect l="l" t="t" r="r" b="b"/>
              <a:pathLst>
                <a:path w="3862469" h="645144">
                  <a:moveTo>
                    <a:pt x="0" y="0"/>
                  </a:moveTo>
                  <a:lnTo>
                    <a:pt x="3862469" y="0"/>
                  </a:lnTo>
                  <a:lnTo>
                    <a:pt x="3862469" y="645144"/>
                  </a:lnTo>
                  <a:lnTo>
                    <a:pt x="0" y="645144"/>
                  </a:lnTo>
                  <a:close/>
                </a:path>
              </a:pathLst>
            </a:custGeom>
            <a:solidFill>
              <a:srgbClr val="F9F7F7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862468" cy="69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14828" y="4529753"/>
            <a:ext cx="4378609" cy="704751"/>
            <a:chOff x="0" y="0"/>
            <a:chExt cx="1425499" cy="2294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87843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87843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해결방안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1478" y="8931811"/>
            <a:ext cx="14665310" cy="824935"/>
            <a:chOff x="0" y="0"/>
            <a:chExt cx="3862468" cy="2172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62469" cy="217267"/>
            </a:xfrm>
            <a:custGeom>
              <a:avLst/>
              <a:gdLst/>
              <a:ahLst/>
              <a:cxnLst/>
              <a:rect l="l" t="t" r="r" b="b"/>
              <a:pathLst>
                <a:path w="3862469" h="217267">
                  <a:moveTo>
                    <a:pt x="0" y="0"/>
                  </a:moveTo>
                  <a:lnTo>
                    <a:pt x="3862469" y="0"/>
                  </a:lnTo>
                  <a:lnTo>
                    <a:pt x="3862469" y="217267"/>
                  </a:lnTo>
                  <a:lnTo>
                    <a:pt x="0" y="217267"/>
                  </a:lnTo>
                  <a:close/>
                </a:path>
              </a:pathLst>
            </a:custGeom>
            <a:solidFill>
              <a:srgbClr val="ECF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862468" cy="245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90821" y="8007886"/>
            <a:ext cx="791410" cy="79141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78AC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36215" y="2411145"/>
            <a:ext cx="13833970" cy="134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656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요구사항에 따르면 </a:t>
            </a: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창고는 필요 시 병합이 가능</a:t>
            </a: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함.</a:t>
            </a:r>
          </a:p>
          <a:p>
            <a:pPr marL="496569" lvl="1" indent="-248284" algn="l">
              <a:lnSpc>
                <a:spcPts val="3656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선택된 창고 각각의 1600m 이내 도달가능한 지역들이 필요 이상으로 겹치는 경우, 병합하는 것이 효율적일 수 있음.</a:t>
            </a:r>
          </a:p>
          <a:p>
            <a:pPr marL="496569" lvl="1" indent="-248284" algn="l">
              <a:lnSpc>
                <a:spcPts val="3656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창고의 개수를 고려한 물류비 산출은 로직 상 각 조달지역에 대한 최적 조합을 찾은 이후이므로 병합을 고려하지 않음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37871" y="991530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변동하는 물류비와 병합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42790" y="5445437"/>
            <a:ext cx="14122687" cy="171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4669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우선순위에 대한 가정 무시</a:t>
            </a:r>
          </a:p>
          <a:p>
            <a:pPr marL="496571" lvl="1" indent="-248285" algn="l">
              <a:lnSpc>
                <a:spcPts val="4669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10개 창고를 기준으로 10C1, 10C2, ... , 10C9, 10C10까지 N(창고 개수)에 대한 </a:t>
            </a:r>
            <a:r>
              <a:rPr lang="en-US" sz="23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조합 생성</a:t>
            </a:r>
          </a:p>
          <a:p>
            <a:pPr marL="496571" lvl="1" indent="-248285" algn="l">
              <a:lnSpc>
                <a:spcPts val="4669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 N(창고 개수)에 대하여 </a:t>
            </a:r>
            <a:r>
              <a:rPr lang="en-US" sz="23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최저 물류비(리드 타임 트레이드오프 고려)를 대표로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1478" y="9099428"/>
            <a:ext cx="14665310" cy="4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6"/>
              </a:lnSpc>
            </a:pP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총 물류비를 실질적으로 고려하여 조합을 설정한다면 원하는 양상의 물류비가 나올 것으로 기대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37871" y="1533198"/>
            <a:ext cx="13838000" cy="4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Priority에 대한 의심과 병합, 대체를 통한 해소 방안 제시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73158" y="78616"/>
            <a:ext cx="4026582" cy="10129767"/>
          </a:xfrm>
          <a:custGeom>
            <a:avLst/>
            <a:gdLst/>
            <a:ahLst/>
            <a:cxnLst/>
            <a:rect l="l" t="t" r="r" b="b"/>
            <a:pathLst>
              <a:path w="4026582" h="10129767">
                <a:moveTo>
                  <a:pt x="0" y="0"/>
                </a:moveTo>
                <a:lnTo>
                  <a:pt x="4026582" y="0"/>
                </a:lnTo>
                <a:lnTo>
                  <a:pt x="4026582" y="10129768"/>
                </a:lnTo>
                <a:lnTo>
                  <a:pt x="0" y="10129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4847310"/>
            <a:ext cx="11301259" cy="4901921"/>
          </a:xfrm>
          <a:custGeom>
            <a:avLst/>
            <a:gdLst/>
            <a:ahLst/>
            <a:cxnLst/>
            <a:rect l="l" t="t" r="r" b="b"/>
            <a:pathLst>
              <a:path w="11301259" h="4901921">
                <a:moveTo>
                  <a:pt x="0" y="0"/>
                </a:moveTo>
                <a:lnTo>
                  <a:pt x="11301259" y="0"/>
                </a:lnTo>
                <a:lnTo>
                  <a:pt x="11301259" y="4901921"/>
                </a:lnTo>
                <a:lnTo>
                  <a:pt x="0" y="4901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2175745"/>
            <a:ext cx="11301259" cy="2458024"/>
          </a:xfrm>
          <a:custGeom>
            <a:avLst/>
            <a:gdLst/>
            <a:ahLst/>
            <a:cxnLst/>
            <a:rect l="l" t="t" r="r" b="b"/>
            <a:pathLst>
              <a:path w="11301259" h="2458024">
                <a:moveTo>
                  <a:pt x="0" y="0"/>
                </a:moveTo>
                <a:lnTo>
                  <a:pt x="11301259" y="0"/>
                </a:lnTo>
                <a:lnTo>
                  <a:pt x="11301259" y="2458024"/>
                </a:lnTo>
                <a:lnTo>
                  <a:pt x="0" y="2458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37871" y="991530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변동하는 물류비와 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7871" y="1533198"/>
            <a:ext cx="13838000" cy="4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Priority에 대한 의심과 병합, 대체를 통한 해소 방안 제시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7298270"/>
            <a:ext cx="11301259" cy="550152"/>
            <a:chOff x="0" y="0"/>
            <a:chExt cx="2710055" cy="1319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10055" cy="131927"/>
            </a:xfrm>
            <a:custGeom>
              <a:avLst/>
              <a:gdLst/>
              <a:ahLst/>
              <a:cxnLst/>
              <a:rect l="l" t="t" r="r" b="b"/>
              <a:pathLst>
                <a:path w="2710055" h="131927">
                  <a:moveTo>
                    <a:pt x="0" y="0"/>
                  </a:moveTo>
                  <a:lnTo>
                    <a:pt x="2710055" y="0"/>
                  </a:lnTo>
                  <a:lnTo>
                    <a:pt x="2710055" y="131927"/>
                  </a:lnTo>
                  <a:lnTo>
                    <a:pt x="0" y="131927"/>
                  </a:lnTo>
                  <a:close/>
                </a:path>
              </a:pathLst>
            </a:custGeom>
            <a:solidFill>
              <a:srgbClr val="A6071B">
                <a:alpha val="2078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710055" cy="160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160386" y="7991298"/>
            <a:ext cx="7350821" cy="31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1678" b="1" spc="-50">
                <a:solidFill>
                  <a:srgbClr val="A6071B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priority를 고려하지 않는 경우, 창고 6개가 96%를 만족하는 최적 물류비를 보일 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86449" y="1171235"/>
            <a:ext cx="1942294" cy="26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391" b="1" spc="-4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원하는 양상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7763" y="9768281"/>
            <a:ext cx="14459833" cy="30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9"/>
              </a:lnSpc>
              <a:spcBef>
                <a:spcPct val="0"/>
              </a:spcBef>
            </a:pPr>
            <a:r>
              <a:rPr lang="en-US" sz="1756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{'N': 6, 'Best Combination': ('Chicago, IL', 'Columbus, OH', 'Houston, TX', 'Charlotte, NC', 'Los Angeles, CA', 'Portland, OR'),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28700" y="7573346"/>
            <a:ext cx="369063" cy="236485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319785" y="2786583"/>
            <a:ext cx="9097600" cy="4583174"/>
          </a:xfrm>
          <a:custGeom>
            <a:avLst/>
            <a:gdLst/>
            <a:ahLst/>
            <a:cxnLst/>
            <a:rect l="l" t="t" r="r" b="b"/>
            <a:pathLst>
              <a:path w="9097600" h="4583174">
                <a:moveTo>
                  <a:pt x="0" y="0"/>
                </a:moveTo>
                <a:lnTo>
                  <a:pt x="9097600" y="0"/>
                </a:lnTo>
                <a:lnTo>
                  <a:pt x="9097600" y="4583174"/>
                </a:lnTo>
                <a:lnTo>
                  <a:pt x="0" y="458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34957" y="2786583"/>
            <a:ext cx="5252921" cy="4583174"/>
          </a:xfrm>
          <a:custGeom>
            <a:avLst/>
            <a:gdLst/>
            <a:ahLst/>
            <a:cxnLst/>
            <a:rect l="l" t="t" r="r" b="b"/>
            <a:pathLst>
              <a:path w="5252921" h="4583174">
                <a:moveTo>
                  <a:pt x="0" y="0"/>
                </a:moveTo>
                <a:lnTo>
                  <a:pt x="5252921" y="0"/>
                </a:lnTo>
                <a:lnTo>
                  <a:pt x="5252921" y="4583174"/>
                </a:lnTo>
                <a:lnTo>
                  <a:pt x="0" y="4583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61731" y="1011863"/>
            <a:ext cx="13802638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다른 해결 방안 아이데이션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+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7215" y="7723312"/>
            <a:ext cx="15013570" cy="101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37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가까운 정도나 주위 목적 도시를 공유하는 정도를 따져 병합할 수 있을 것으로 기대됩니다.</a:t>
            </a:r>
          </a:p>
          <a:p>
            <a:pPr algn="ctr">
              <a:lnSpc>
                <a:spcPts val="4200"/>
              </a:lnSpc>
            </a:pPr>
            <a:r>
              <a:rPr lang="en-US" sz="237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하지만 </a:t>
            </a:r>
            <a:r>
              <a:rPr lang="en-US" sz="2373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어느 수준 이상으로  범위가 겹칠 때 병합할 것인지에 대해 기준을 세우는 것</a:t>
            </a:r>
            <a:r>
              <a:rPr lang="en-US" sz="237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 후속 방향입니다.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7871" y="1533198"/>
            <a:ext cx="13838000" cy="4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2299" spc="-68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Priority에 대한 의심과 병합을 통한 해소 방안 제시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66446" y="2013169"/>
            <a:ext cx="6028306" cy="6763878"/>
          </a:xfrm>
          <a:custGeom>
            <a:avLst/>
            <a:gdLst/>
            <a:ahLst/>
            <a:cxnLst/>
            <a:rect l="l" t="t" r="r" b="b"/>
            <a:pathLst>
              <a:path w="6028306" h="6763878">
                <a:moveTo>
                  <a:pt x="0" y="0"/>
                </a:moveTo>
                <a:lnTo>
                  <a:pt x="6028306" y="0"/>
                </a:lnTo>
                <a:lnTo>
                  <a:pt x="6028306" y="6763877"/>
                </a:lnTo>
                <a:lnTo>
                  <a:pt x="0" y="676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10180" y="1699998"/>
            <a:ext cx="6683811" cy="3367159"/>
          </a:xfrm>
          <a:custGeom>
            <a:avLst/>
            <a:gdLst/>
            <a:ahLst/>
            <a:cxnLst/>
            <a:rect l="l" t="t" r="r" b="b"/>
            <a:pathLst>
              <a:path w="6683811" h="3367159">
                <a:moveTo>
                  <a:pt x="0" y="0"/>
                </a:moveTo>
                <a:lnTo>
                  <a:pt x="6683812" y="0"/>
                </a:lnTo>
                <a:lnTo>
                  <a:pt x="6683812" y="3367159"/>
                </a:lnTo>
                <a:lnTo>
                  <a:pt x="0" y="3367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963348" y="652210"/>
            <a:ext cx="7398742" cy="879705"/>
            <a:chOff x="0" y="0"/>
            <a:chExt cx="1948640" cy="23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48640" cy="231692"/>
            </a:xfrm>
            <a:custGeom>
              <a:avLst/>
              <a:gdLst/>
              <a:ahLst/>
              <a:cxnLst/>
              <a:rect l="l" t="t" r="r" b="b"/>
              <a:pathLst>
                <a:path w="1948640" h="231692">
                  <a:moveTo>
                    <a:pt x="0" y="0"/>
                  </a:moveTo>
                  <a:lnTo>
                    <a:pt x="1948640" y="0"/>
                  </a:lnTo>
                  <a:lnTo>
                    <a:pt x="1948640" y="231692"/>
                  </a:lnTo>
                  <a:lnTo>
                    <a:pt x="0" y="231692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  <a:ln w="9525" cap="sq">
              <a:gradFill>
                <a:gsLst>
                  <a:gs pos="0">
                    <a:srgbClr val="474747">
                      <a:alpha val="65000"/>
                    </a:srgbClr>
                  </a:gs>
                  <a:gs pos="50000">
                    <a:srgbClr val="4A7AC2">
                      <a:alpha val="65000"/>
                    </a:srgbClr>
                  </a:gs>
                  <a:gs pos="100000">
                    <a:srgbClr val="215DB6">
                      <a:alpha val="65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948640" cy="260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718602" y="1531915"/>
            <a:ext cx="2524608" cy="1000376"/>
          </a:xfrm>
          <a:custGeom>
            <a:avLst/>
            <a:gdLst/>
            <a:ahLst/>
            <a:cxnLst/>
            <a:rect l="l" t="t" r="r" b="b"/>
            <a:pathLst>
              <a:path w="2524608" h="1000376">
                <a:moveTo>
                  <a:pt x="0" y="0"/>
                </a:moveTo>
                <a:lnTo>
                  <a:pt x="2524608" y="0"/>
                </a:lnTo>
                <a:lnTo>
                  <a:pt x="2524608" y="1000376"/>
                </a:lnTo>
                <a:lnTo>
                  <a:pt x="0" y="1000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73179" y="5849861"/>
            <a:ext cx="6579080" cy="2894795"/>
          </a:xfrm>
          <a:custGeom>
            <a:avLst/>
            <a:gdLst/>
            <a:ahLst/>
            <a:cxnLst/>
            <a:rect l="l" t="t" r="r" b="b"/>
            <a:pathLst>
              <a:path w="6579080" h="2894795">
                <a:moveTo>
                  <a:pt x="0" y="0"/>
                </a:moveTo>
                <a:lnTo>
                  <a:pt x="6579081" y="0"/>
                </a:lnTo>
                <a:lnTo>
                  <a:pt x="6579081" y="2894795"/>
                </a:lnTo>
                <a:lnTo>
                  <a:pt x="0" y="2894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66446" y="962955"/>
            <a:ext cx="15100295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1번: 시뮬레이션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3992" y="8923020"/>
            <a:ext cx="701961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다른 우선순위 확인을 원한다면 제시할 수 있는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update_priority_table 함수 정의 및 실행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14237" y="5200507"/>
            <a:ext cx="8475698" cy="31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4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총 물류비를 가장 낮추는 도시들로 각 목적 도시를 배정한 결과입니다.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50605" y="9039931"/>
            <a:ext cx="6624230" cy="63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"/>
              </a:lnSpc>
            </a:pPr>
            <a:r>
              <a:rPr lang="en-US" sz="183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총 </a:t>
            </a:r>
            <a:r>
              <a:rPr lang="en-US" sz="1835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물류비를 가장 낮추는 n의 개수</a:t>
            </a:r>
            <a:r>
              <a:rPr lang="en-US" sz="183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</a:p>
          <a:p>
            <a:pPr algn="ctr">
              <a:lnSpc>
                <a:spcPts val="2570"/>
              </a:lnSpc>
            </a:pPr>
            <a:r>
              <a:rPr lang="en-US" sz="183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혹은 </a:t>
            </a:r>
            <a:r>
              <a:rPr lang="en-US" sz="1835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priority 중 최적 조합</a:t>
            </a:r>
            <a:r>
              <a:rPr lang="en-US" sz="183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또한 확인할 수 있습니다.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86615" y="810555"/>
            <a:ext cx="6949992" cy="55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  <a:spcBef>
                <a:spcPct val="0"/>
              </a:spcBef>
            </a:pPr>
            <a:r>
              <a:rPr lang="en-US" sz="1609" b="1">
                <a:solidFill>
                  <a:srgbClr val="FFFBF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Los Angeles, CA, El Paso, TX, Cleveland, OH, Jacksonville, FL, Portland, OR, Omaha, NE, New York, NY, Baltimore, MD      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410180" y="7056099"/>
            <a:ext cx="6564654" cy="241159"/>
            <a:chOff x="0" y="0"/>
            <a:chExt cx="1574212" cy="578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74212" cy="57830"/>
            </a:xfrm>
            <a:custGeom>
              <a:avLst/>
              <a:gdLst/>
              <a:ahLst/>
              <a:cxnLst/>
              <a:rect l="l" t="t" r="r" b="b"/>
              <a:pathLst>
                <a:path w="1574212" h="57830">
                  <a:moveTo>
                    <a:pt x="0" y="0"/>
                  </a:moveTo>
                  <a:lnTo>
                    <a:pt x="1574212" y="0"/>
                  </a:lnTo>
                  <a:lnTo>
                    <a:pt x="1574212" y="57830"/>
                  </a:lnTo>
                  <a:lnTo>
                    <a:pt x="0" y="57830"/>
                  </a:lnTo>
                  <a:close/>
                </a:path>
              </a:pathLst>
            </a:custGeom>
            <a:solidFill>
              <a:srgbClr val="A6071B">
                <a:alpha val="20784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574212" cy="86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99732" y="4584721"/>
            <a:ext cx="13688536" cy="130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8"/>
              </a:lnSpc>
            </a:pPr>
            <a:r>
              <a:rPr lang="en-US" sz="9878" b="1" spc="-148">
                <a:solidFill>
                  <a:srgbClr val="FFFFF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문제 2번</a:t>
            </a:r>
          </a:p>
        </p:txBody>
      </p:sp>
      <p:graphicFrame>
        <p:nvGraphicFramePr>
          <p:cNvPr id="3" name="개체 2" descr="문제2_코드파일&#10;">
            <a:extLst>
              <a:ext uri="{FF2B5EF4-FFF2-40B4-BE49-F238E27FC236}">
                <a16:creationId xmlns:a16="http://schemas.microsoft.com/office/drawing/2014/main" id="{500B85C4-60B0-4AC2-81FE-28DD03B968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579869"/>
              </p:ext>
            </p:extLst>
          </p:nvPr>
        </p:nvGraphicFramePr>
        <p:xfrm>
          <a:off x="15468600" y="8480383"/>
          <a:ext cx="2198956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포장기 셸 개체" showAsIcon="1" r:id="rId3" imgW="914649" imgH="792535" progId="Package">
                  <p:embed/>
                </p:oleObj>
              </mc:Choice>
              <mc:Fallback>
                <p:oleObj name="포장기 셸 개체" showAsIcon="1" r:id="rId3" imgW="914649" imgH="79253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68600" y="8480383"/>
                        <a:ext cx="2198956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8844"/>
            <a:ext cx="14767961" cy="2569680"/>
            <a:chOff x="0" y="0"/>
            <a:chExt cx="19690614" cy="3426240"/>
          </a:xfrm>
        </p:grpSpPr>
        <p:grpSp>
          <p:nvGrpSpPr>
            <p:cNvPr id="3" name="Group 3"/>
            <p:cNvGrpSpPr/>
            <p:nvPr/>
          </p:nvGrpSpPr>
          <p:grpSpPr>
            <a:xfrm>
              <a:off x="136868" y="0"/>
              <a:ext cx="19553747" cy="3426240"/>
              <a:chOff x="0" y="0"/>
              <a:chExt cx="3862468" cy="6767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62469" cy="676788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676788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676788"/>
                    </a:lnTo>
                    <a:lnTo>
                      <a:pt x="0" y="676788"/>
                    </a:lnTo>
                    <a:close/>
                  </a:path>
                </a:pathLst>
              </a:custGeom>
              <a:solidFill>
                <a:srgbClr val="F0F0F0">
                  <a:alpha val="74902"/>
                </a:srgbClr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3862468" cy="724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23608" cy="3426240"/>
              <a:chOff x="0" y="0"/>
              <a:chExt cx="63923" cy="6767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923" cy="676788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676788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676788"/>
                    </a:lnTo>
                    <a:lnTo>
                      <a:pt x="0" y="676788"/>
                    </a:lnTo>
                    <a:close/>
                  </a:path>
                </a:pathLst>
              </a:custGeom>
              <a:solidFill>
                <a:srgbClr val="578ACE">
                  <a:alpha val="74902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63923" cy="724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4097" y="2294092"/>
            <a:ext cx="4378609" cy="704751"/>
            <a:chOff x="0" y="0"/>
            <a:chExt cx="1425499" cy="2294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로직 설명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1337" y="3265544"/>
            <a:ext cx="14122687" cy="206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333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‘창고 수 증가에 따른 재고 증가‘ 로직을 반영하기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이전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과 반영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창고비를 산출</a:t>
            </a:r>
          </a:p>
          <a:p>
            <a:pPr marL="453392" lvl="1" indent="-226696" algn="l">
              <a:lnSpc>
                <a:spcPts val="333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이때, 창고 개수가 늘어나면 재고가 ‘</a:t>
            </a:r>
            <a:r>
              <a:rPr lang="en-US" sz="2100" b="1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Square Root Law of Inventory Management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‘에 따라 증가한다고 가정</a:t>
            </a:r>
          </a:p>
          <a:p>
            <a:pPr marL="906783" lvl="2" indent="-302261" algn="l">
              <a:lnSpc>
                <a:spcPts val="3339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재고량은 늘어난 창고 수의 제곱근에 비례하여 증가한다. </a:t>
            </a:r>
          </a:p>
          <a:p>
            <a:pPr marL="906783" lvl="2" indent="-302261" algn="l">
              <a:lnSpc>
                <a:spcPts val="3339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수요가 일정하다고 가정했을 때 적용되며, 창고 수가 증가함에 따라 재고가 증가하는 것을 설명함</a:t>
            </a:r>
          </a:p>
          <a:p>
            <a:pPr marL="906783" lvl="2" indent="-302261" algn="l">
              <a:lnSpc>
                <a:spcPts val="3339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 2번의 경우, 기존 창고 1개에서, 창고 수가 3개로 늘어남에 따라 *sqrt(3)만큼 보유 재고가 늘어난다.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1340" y="1123950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2번: 결과 및 로직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05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11179318" y="2389477"/>
            <a:ext cx="1567807" cy="130637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22" name="Group 22"/>
          <p:cNvGrpSpPr/>
          <p:nvPr/>
        </p:nvGrpSpPr>
        <p:grpSpPr>
          <a:xfrm>
            <a:off x="1028700" y="6663799"/>
            <a:ext cx="14767961" cy="3359154"/>
            <a:chOff x="0" y="0"/>
            <a:chExt cx="19690614" cy="4478873"/>
          </a:xfrm>
        </p:grpSpPr>
        <p:grpSp>
          <p:nvGrpSpPr>
            <p:cNvPr id="23" name="Group 23"/>
            <p:cNvGrpSpPr/>
            <p:nvPr/>
          </p:nvGrpSpPr>
          <p:grpSpPr>
            <a:xfrm>
              <a:off x="136868" y="0"/>
              <a:ext cx="19553747" cy="4478873"/>
              <a:chOff x="0" y="0"/>
              <a:chExt cx="3862468" cy="88471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862469" cy="884716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884716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884716"/>
                    </a:lnTo>
                    <a:lnTo>
                      <a:pt x="0" y="884716"/>
                    </a:lnTo>
                    <a:close/>
                  </a:path>
                </a:pathLst>
              </a:custGeom>
              <a:solidFill>
                <a:srgbClr val="F0F0F0">
                  <a:alpha val="74902"/>
                </a:srgbClr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3862468" cy="9323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323608" cy="4478873"/>
              <a:chOff x="0" y="0"/>
              <a:chExt cx="63923" cy="88471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923" cy="884716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884716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884716"/>
                    </a:lnTo>
                    <a:lnTo>
                      <a:pt x="0" y="884716"/>
                    </a:lnTo>
                    <a:close/>
                  </a:path>
                </a:pathLst>
              </a:custGeom>
              <a:solidFill>
                <a:srgbClr val="578ACE">
                  <a:alpha val="74902"/>
                </a:srgbClr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63923" cy="9323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028700" y="5959048"/>
            <a:ext cx="4378609" cy="704751"/>
            <a:chOff x="0" y="0"/>
            <a:chExt cx="1425499" cy="22943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>
                      <a:alpha val="74902"/>
                    </a:srgbClr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코드 로직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51337" y="6846047"/>
            <a:ext cx="14122687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 생성: LPMinimze 최적화 모델 생성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결정 변수 생성: 각 창고 선택 여부(Binary) / 각 도착 지역이 어떤 창고에서 물건을 받을지(Binary)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목표 함수 정의 총 물류비 최소화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제약 조건 설정: </a:t>
            </a:r>
          </a:p>
          <a:p>
            <a:pPr marL="906783" lvl="2" indent="-302261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 도착지는 하나의 창고로부터만 공급받을 수 있음 </a:t>
            </a:r>
          </a:p>
          <a:p>
            <a:pPr marL="906783" lvl="2" indent="-302261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창고가 선택되지 않으면 해당 창고로 할당 불가능</a:t>
            </a:r>
          </a:p>
          <a:p>
            <a:pPr marL="906783" lvl="2" indent="-302261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 수 == 3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선택된 창고와 비용 계산 </a:t>
            </a:r>
          </a:p>
        </p:txBody>
      </p:sp>
      <p:sp>
        <p:nvSpPr>
          <p:cNvPr id="33" name="Freeform 33"/>
          <p:cNvSpPr/>
          <p:nvPr/>
        </p:nvSpPr>
        <p:spPr>
          <a:xfrm>
            <a:off x="12926363" y="1360805"/>
            <a:ext cx="2716161" cy="1514671"/>
          </a:xfrm>
          <a:custGeom>
            <a:avLst/>
            <a:gdLst/>
            <a:ahLst/>
            <a:cxnLst/>
            <a:rect l="l" t="t" r="r" b="b"/>
            <a:pathLst>
              <a:path w="2716161" h="1514671">
                <a:moveTo>
                  <a:pt x="0" y="0"/>
                </a:moveTo>
                <a:lnTo>
                  <a:pt x="2716161" y="0"/>
                </a:lnTo>
                <a:lnTo>
                  <a:pt x="2716161" y="1514671"/>
                </a:lnTo>
                <a:lnTo>
                  <a:pt x="0" y="1514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70" r="-5172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29583" y="2586015"/>
            <a:ext cx="11081019" cy="2617511"/>
          </a:xfrm>
          <a:custGeom>
            <a:avLst/>
            <a:gdLst/>
            <a:ahLst/>
            <a:cxnLst/>
            <a:rect l="l" t="t" r="r" b="b"/>
            <a:pathLst>
              <a:path w="11081019" h="2617511">
                <a:moveTo>
                  <a:pt x="0" y="0"/>
                </a:moveTo>
                <a:lnTo>
                  <a:pt x="11081019" y="0"/>
                </a:lnTo>
                <a:lnTo>
                  <a:pt x="11081019" y="2617511"/>
                </a:lnTo>
                <a:lnTo>
                  <a:pt x="0" y="2617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3" b="-136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78964" y="5632303"/>
            <a:ext cx="16085324" cy="3521222"/>
            <a:chOff x="0" y="0"/>
            <a:chExt cx="4236464" cy="927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36464" cy="927400"/>
            </a:xfrm>
            <a:custGeom>
              <a:avLst/>
              <a:gdLst/>
              <a:ahLst/>
              <a:cxnLst/>
              <a:rect l="l" t="t" r="r" b="b"/>
              <a:pathLst>
                <a:path w="4236464" h="927400">
                  <a:moveTo>
                    <a:pt x="0" y="0"/>
                  </a:moveTo>
                  <a:lnTo>
                    <a:pt x="4236464" y="0"/>
                  </a:lnTo>
                  <a:lnTo>
                    <a:pt x="4236464" y="927400"/>
                  </a:lnTo>
                  <a:lnTo>
                    <a:pt x="0" y="927400"/>
                  </a:lnTo>
                  <a:close/>
                </a:path>
              </a:pathLst>
            </a:custGeom>
            <a:solidFill>
              <a:srgbClr val="FFFCF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236464" cy="95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429583" y="6263176"/>
            <a:ext cx="11081019" cy="2240425"/>
          </a:xfrm>
          <a:custGeom>
            <a:avLst/>
            <a:gdLst/>
            <a:ahLst/>
            <a:cxnLst/>
            <a:rect l="l" t="t" r="r" b="b"/>
            <a:pathLst>
              <a:path w="11081019" h="2240425">
                <a:moveTo>
                  <a:pt x="0" y="0"/>
                </a:moveTo>
                <a:lnTo>
                  <a:pt x="11081019" y="0"/>
                </a:lnTo>
                <a:lnTo>
                  <a:pt x="11081019" y="2240425"/>
                </a:lnTo>
                <a:lnTo>
                  <a:pt x="0" y="2240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381340" y="1123950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2번: 결과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2922" y="3633448"/>
            <a:ext cx="2983970" cy="47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2828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재고 증가 반영 이전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2922" y="7122066"/>
            <a:ext cx="3001503" cy="47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2828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재고 증가 반영 이후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8700" y="5203526"/>
            <a:ext cx="1126797" cy="1126797"/>
          </a:xfrm>
          <a:custGeom>
            <a:avLst/>
            <a:gdLst/>
            <a:ahLst/>
            <a:cxnLst/>
            <a:rect l="l" t="t" r="r" b="b"/>
            <a:pathLst>
              <a:path w="1126797" h="1126797">
                <a:moveTo>
                  <a:pt x="0" y="0"/>
                </a:moveTo>
                <a:lnTo>
                  <a:pt x="1126797" y="0"/>
                </a:lnTo>
                <a:lnTo>
                  <a:pt x="1126797" y="1126797"/>
                </a:lnTo>
                <a:lnTo>
                  <a:pt x="0" y="1126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6467" y="6198582"/>
            <a:ext cx="4378609" cy="1284262"/>
            <a:chOff x="0" y="0"/>
            <a:chExt cx="1153214" cy="3382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3214" cy="338242"/>
            </a:xfrm>
            <a:custGeom>
              <a:avLst/>
              <a:gdLst/>
              <a:ahLst/>
              <a:cxnLst/>
              <a:rect l="l" t="t" r="r" b="b"/>
              <a:pathLst>
                <a:path w="1153214" h="338242">
                  <a:moveTo>
                    <a:pt x="0" y="0"/>
                  </a:moveTo>
                  <a:lnTo>
                    <a:pt x="1153214" y="0"/>
                  </a:lnTo>
                  <a:lnTo>
                    <a:pt x="1153214" y="338242"/>
                  </a:lnTo>
                  <a:lnTo>
                    <a:pt x="0" y="338242"/>
                  </a:lnTo>
                  <a:close/>
                </a:path>
              </a:pathLst>
            </a:custGeom>
            <a:solidFill>
              <a:srgbClr val="FFF3F5">
                <a:alpha val="7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53214" cy="385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59094"/>
            <a:ext cx="18288000" cy="2356649"/>
            <a:chOff x="0" y="0"/>
            <a:chExt cx="24384000" cy="314219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73000"/>
            </a:blip>
            <a:srcRect t="31862" b="44383"/>
            <a:stretch>
              <a:fillRect/>
            </a:stretch>
          </p:blipFill>
          <p:spPr>
            <a:xfrm>
              <a:off x="0" y="0"/>
              <a:ext cx="24384000" cy="314219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43250" y="4581066"/>
            <a:ext cx="4378609" cy="2393516"/>
            <a:chOff x="0" y="0"/>
            <a:chExt cx="1153214" cy="6303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3214" cy="630391"/>
            </a:xfrm>
            <a:custGeom>
              <a:avLst/>
              <a:gdLst/>
              <a:ahLst/>
              <a:cxnLst/>
              <a:rect l="l" t="t" r="r" b="b"/>
              <a:pathLst>
                <a:path w="1153214" h="630391">
                  <a:moveTo>
                    <a:pt x="0" y="0"/>
                  </a:moveTo>
                  <a:lnTo>
                    <a:pt x="1153214" y="0"/>
                  </a:lnTo>
                  <a:lnTo>
                    <a:pt x="1153214" y="630391"/>
                  </a:lnTo>
                  <a:lnTo>
                    <a:pt x="0" y="630391"/>
                  </a:lnTo>
                  <a:close/>
                </a:path>
              </a:pathLst>
            </a:custGeom>
            <a:solidFill>
              <a:srgbClr val="FFF3F5">
                <a:alpha val="7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53214" cy="678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43250" y="3085740"/>
            <a:ext cx="4378609" cy="1687541"/>
            <a:chOff x="0" y="0"/>
            <a:chExt cx="1153214" cy="4444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53214" cy="444455"/>
            </a:xfrm>
            <a:custGeom>
              <a:avLst/>
              <a:gdLst/>
              <a:ahLst/>
              <a:cxnLst/>
              <a:rect l="l" t="t" r="r" b="b"/>
              <a:pathLst>
                <a:path w="1153214" h="444455">
                  <a:moveTo>
                    <a:pt x="0" y="0"/>
                  </a:moveTo>
                  <a:lnTo>
                    <a:pt x="1153214" y="0"/>
                  </a:lnTo>
                  <a:lnTo>
                    <a:pt x="1153214" y="444455"/>
                  </a:lnTo>
                  <a:lnTo>
                    <a:pt x="0" y="444455"/>
                  </a:lnTo>
                  <a:close/>
                </a:path>
              </a:pathLst>
            </a:custGeom>
            <a:solidFill>
              <a:srgbClr val="F0F0F0">
                <a:alpha val="7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53214" cy="492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36467" y="3085740"/>
            <a:ext cx="4378609" cy="3112842"/>
            <a:chOff x="0" y="0"/>
            <a:chExt cx="1153214" cy="8198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3214" cy="819843"/>
            </a:xfrm>
            <a:custGeom>
              <a:avLst/>
              <a:gdLst/>
              <a:ahLst/>
              <a:cxnLst/>
              <a:rect l="l" t="t" r="r" b="b"/>
              <a:pathLst>
                <a:path w="1153214" h="819843">
                  <a:moveTo>
                    <a:pt x="0" y="0"/>
                  </a:moveTo>
                  <a:lnTo>
                    <a:pt x="1153214" y="0"/>
                  </a:lnTo>
                  <a:lnTo>
                    <a:pt x="1153214" y="819843"/>
                  </a:lnTo>
                  <a:lnTo>
                    <a:pt x="0" y="819843"/>
                  </a:lnTo>
                  <a:close/>
                </a:path>
              </a:pathLst>
            </a:custGeom>
            <a:solidFill>
              <a:srgbClr val="F0F0F0">
                <a:alpha val="7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153214" cy="867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47751" y="3085740"/>
            <a:ext cx="4378609" cy="2753336"/>
            <a:chOff x="0" y="0"/>
            <a:chExt cx="1153214" cy="7251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3214" cy="725159"/>
            </a:xfrm>
            <a:custGeom>
              <a:avLst/>
              <a:gdLst/>
              <a:ahLst/>
              <a:cxnLst/>
              <a:rect l="l" t="t" r="r" b="b"/>
              <a:pathLst>
                <a:path w="1153214" h="725159">
                  <a:moveTo>
                    <a:pt x="0" y="0"/>
                  </a:moveTo>
                  <a:lnTo>
                    <a:pt x="1153214" y="0"/>
                  </a:lnTo>
                  <a:lnTo>
                    <a:pt x="1153214" y="725159"/>
                  </a:lnTo>
                  <a:lnTo>
                    <a:pt x="0" y="725159"/>
                  </a:lnTo>
                  <a:close/>
                </a:path>
              </a:pathLst>
            </a:custGeom>
            <a:solidFill>
              <a:srgbClr val="F0F0F0">
                <a:alpha val="74902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53214" cy="77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43250" y="3085740"/>
            <a:ext cx="4378609" cy="704751"/>
            <a:chOff x="0" y="0"/>
            <a:chExt cx="1425499" cy="22943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TempD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236467" y="3085740"/>
            <a:ext cx="4378609" cy="704751"/>
            <a:chOff x="0" y="0"/>
            <a:chExt cx="1425499" cy="22943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하버사인 공식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047751" y="3085740"/>
            <a:ext cx="4378609" cy="704751"/>
            <a:chOff x="0" y="0"/>
            <a:chExt cx="1425499" cy="22943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Google Maps Distance Matrix API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396941" y="3932013"/>
            <a:ext cx="4057662" cy="326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4416"/>
              </a:lnSpc>
              <a:buFont typeface="Arial"/>
              <a:buChar char="•"/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주어진 위도, 경도 좌표 간 </a:t>
            </a: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직선거리</a:t>
            </a: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산출 가능</a:t>
            </a:r>
          </a:p>
          <a:p>
            <a:pPr marL="496571" lvl="1" indent="-248285" algn="l">
              <a:lnSpc>
                <a:spcPts val="4416"/>
              </a:lnSpc>
              <a:buFont typeface="Arial"/>
              <a:buChar char="•"/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수학적 빠른 계산 가능, </a:t>
            </a: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지구 곡률</a:t>
            </a: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고려한 정확도</a:t>
            </a:r>
          </a:p>
          <a:p>
            <a:pPr marL="496571" lvl="1" indent="-248285" algn="l">
              <a:lnSpc>
                <a:spcPts val="4416"/>
              </a:lnSpc>
              <a:buFont typeface="Arial"/>
              <a:buChar char="•"/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도로 기반 실제 경로 거리 X</a:t>
            </a:r>
          </a:p>
          <a:p>
            <a:pPr marL="496571" lvl="1" indent="-248285" algn="l">
              <a:lnSpc>
                <a:spcPts val="4416"/>
              </a:lnSpc>
              <a:buFont typeface="Arial"/>
              <a:buChar char="•"/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국제 운송 경로 경우에 적합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303724" y="1123950"/>
            <a:ext cx="493274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거리 기준 재정의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75149" y="4133602"/>
            <a:ext cx="3988063" cy="2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4186"/>
              </a:lnSpc>
              <a:buFont typeface="Arial"/>
              <a:buChar char="•"/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문제에서 주어진 직각 거리</a:t>
            </a:r>
          </a:p>
          <a:p>
            <a:pPr marL="496571" lvl="1" indent="-248285" algn="l">
              <a:lnSpc>
                <a:spcPts val="4186"/>
              </a:lnSpc>
              <a:buFont typeface="Arial"/>
              <a:buChar char="•"/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운송 거리와의 차이 </a:t>
            </a: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존재</a:t>
            </a:r>
          </a:p>
          <a:p>
            <a:pPr marL="496571" lvl="1" indent="-248285" algn="l">
              <a:lnSpc>
                <a:spcPts val="4186"/>
              </a:lnSpc>
              <a:buFont typeface="Arial"/>
              <a:buChar char="•"/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경로 최적화의 비효율성</a:t>
            </a:r>
          </a:p>
          <a:p>
            <a:pPr marL="496571" lvl="1" indent="-248285" algn="l">
              <a:lnSpc>
                <a:spcPts val="4186"/>
              </a:lnSpc>
              <a:buFont typeface="Arial"/>
              <a:buChar char="•"/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직각거리이므로 곡선, 교차로, 고속도로 등 실상황 반영 한계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08225" y="4136841"/>
            <a:ext cx="4057662" cy="1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611"/>
              </a:lnSpc>
              <a:buFont typeface="Arial"/>
              <a:buChar char="•"/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직선 거리가 아닌 실제 경로   거리가 필요한 경우</a:t>
            </a: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적합</a:t>
            </a:r>
          </a:p>
          <a:p>
            <a:pPr marL="496571" lvl="1" indent="-248285" algn="l">
              <a:lnSpc>
                <a:spcPts val="3611"/>
              </a:lnSpc>
              <a:buFont typeface="Arial"/>
              <a:buChar char="•"/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외부 자료 활용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303724" y="1744013"/>
            <a:ext cx="13461436" cy="5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주어진 TempD의 한계로 인해 보편적으로 물류에서 사용되는 거리 산정 방법에 대해 추가적으로 고민했습니다.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729956" y="2406622"/>
            <a:ext cx="696404" cy="43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300" b="1" spc="-62">
                <a:solidFill>
                  <a:srgbClr val="FF313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권장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27628"/>
              </p:ext>
            </p:extLst>
          </p:nvPr>
        </p:nvGraphicFramePr>
        <p:xfrm>
          <a:off x="2045765" y="3409817"/>
          <a:ext cx="13461436" cy="4490932"/>
        </p:xfrm>
        <a:graphic>
          <a:graphicData uri="http://schemas.openxmlformats.org/drawingml/2006/table">
            <a:tbl>
              <a:tblPr/>
              <a:tblGrid>
                <a:gridCol w="255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2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9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317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거리 기준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예시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TempD(직각거리)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하버사인 공식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지도 API 거리 (Google Map)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29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뉴욕 - 로스앤젤레스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5,487.54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3,957.33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4501.335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17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ko-KR" altLang="en-US" sz="1899" dirty="0" err="1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에반스빌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 - </a:t>
                      </a:r>
                      <a:r>
                        <a:rPr lang="ko-KR" altLang="en-US" sz="1899" dirty="0" err="1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우드브리지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1,686.62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1,173.96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1134.59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229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뉴욕 - 필라델피아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189.62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124.73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473.147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14050738" y="2820493"/>
            <a:ext cx="2087423" cy="1189831"/>
          </a:xfrm>
          <a:custGeom>
            <a:avLst/>
            <a:gdLst/>
            <a:ahLst/>
            <a:cxnLst/>
            <a:rect l="l" t="t" r="r" b="b"/>
            <a:pathLst>
              <a:path w="2087423" h="1189831">
                <a:moveTo>
                  <a:pt x="0" y="0"/>
                </a:moveTo>
                <a:lnTo>
                  <a:pt x="2087423" y="0"/>
                </a:lnTo>
                <a:lnTo>
                  <a:pt x="2087423" y="1189831"/>
                </a:lnTo>
                <a:lnTo>
                  <a:pt x="0" y="1189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03724" y="1123950"/>
            <a:ext cx="493274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거리 기준 재정의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03724" y="1744013"/>
            <a:ext cx="13461436" cy="5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거리 계산을 어떤 방법으로 하느냐에 따라 출발-목적 도시 간 거리가 달라집니다.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5765" y="8281749"/>
            <a:ext cx="13461436" cy="5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거리에 따라 각 목적 지역에 대응되는 창고도 달라지고, Delivery cost가 바뀌어 전체 물류비에도 오차를 줍니다.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897" y="799203"/>
            <a:ext cx="848458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66446" y="923572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문제별 접근법 정의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64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문제별로 최선의 선택을 정의하는 기준점이 달랐습니다.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30943" y="2953180"/>
            <a:ext cx="14778885" cy="2370311"/>
            <a:chOff x="0" y="0"/>
            <a:chExt cx="19705180" cy="3160415"/>
          </a:xfrm>
        </p:grpSpPr>
        <p:grpSp>
          <p:nvGrpSpPr>
            <p:cNvPr id="13" name="Group 13"/>
            <p:cNvGrpSpPr/>
            <p:nvPr/>
          </p:nvGrpSpPr>
          <p:grpSpPr>
            <a:xfrm>
              <a:off x="151433" y="0"/>
              <a:ext cx="19553747" cy="3152374"/>
              <a:chOff x="0" y="0"/>
              <a:chExt cx="3862468" cy="62269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862469" cy="622691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622691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622691"/>
                    </a:lnTo>
                    <a:lnTo>
                      <a:pt x="0" y="622691"/>
                    </a:lnTo>
                    <a:close/>
                  </a:path>
                </a:pathLst>
              </a:custGeom>
              <a:solidFill>
                <a:srgbClr val="F0F0F0">
                  <a:alpha val="74902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3862468" cy="6703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8041"/>
              <a:ext cx="323608" cy="3152374"/>
              <a:chOff x="0" y="0"/>
              <a:chExt cx="63923" cy="62269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923" cy="622691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622691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622691"/>
                    </a:lnTo>
                    <a:lnTo>
                      <a:pt x="0" y="622691"/>
                    </a:lnTo>
                    <a:close/>
                  </a:path>
                </a:pathLst>
              </a:custGeom>
              <a:solidFill>
                <a:srgbClr val="DBE2EF">
                  <a:alpha val="74902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63923" cy="6703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2687521" y="3306803"/>
            <a:ext cx="13594340" cy="152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우선 순위가 정해져있고, 창고 개수에 따라 각 창고의 선택 가능 여부가 달라짐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목적도시 기준으로 </a:t>
            </a: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주어진 창고 도시</a:t>
            </a: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중 </a:t>
            </a: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물류비를 가장 적게 하는 도시</a:t>
            </a: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에서 받는 것이 최선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다른 목적도시들이 받는 창고를 고려하지 않음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0943" y="6456867"/>
            <a:ext cx="14786663" cy="2455585"/>
            <a:chOff x="0" y="0"/>
            <a:chExt cx="19715551" cy="3274113"/>
          </a:xfrm>
        </p:grpSpPr>
        <p:grpSp>
          <p:nvGrpSpPr>
            <p:cNvPr id="21" name="Group 21"/>
            <p:cNvGrpSpPr/>
            <p:nvPr/>
          </p:nvGrpSpPr>
          <p:grpSpPr>
            <a:xfrm>
              <a:off x="161804" y="0"/>
              <a:ext cx="19553747" cy="3274113"/>
              <a:chOff x="0" y="0"/>
              <a:chExt cx="3862468" cy="64673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862469" cy="646738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646738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646738"/>
                    </a:lnTo>
                    <a:lnTo>
                      <a:pt x="0" y="646738"/>
                    </a:lnTo>
                    <a:close/>
                  </a:path>
                </a:pathLst>
              </a:custGeom>
              <a:solidFill>
                <a:srgbClr val="F0F0F0">
                  <a:alpha val="74902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3862468" cy="69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323608" cy="3274113"/>
              <a:chOff x="0" y="0"/>
              <a:chExt cx="63923" cy="64673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923" cy="646738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646738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646738"/>
                    </a:lnTo>
                    <a:lnTo>
                      <a:pt x="0" y="646738"/>
                    </a:lnTo>
                    <a:close/>
                  </a:path>
                </a:pathLst>
              </a:custGeom>
              <a:solidFill>
                <a:srgbClr val="CEDDFA">
                  <a:alpha val="74902"/>
                </a:srgbClr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63923" cy="69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2687521" y="6749121"/>
            <a:ext cx="13802638" cy="152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우선순위 없이, 38개 중 3개 창고를 결정하는 것이 목적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1번과 달리 각 </a:t>
            </a: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목적도시 차원에서 최선의 선택지는 아닐 수 있음. (상대적)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따라서 </a:t>
            </a: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행 수준 선택이 아니라, 출발도시 3개의 조합 선택 시 물류비를 총망라</a:t>
            </a: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하여 비교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30943" y="2248428"/>
            <a:ext cx="4378609" cy="704751"/>
            <a:chOff x="0" y="0"/>
            <a:chExt cx="1425499" cy="22943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문제 1 정의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30943" y="5752116"/>
            <a:ext cx="4378609" cy="704751"/>
            <a:chOff x="0" y="0"/>
            <a:chExt cx="1425499" cy="22943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문제 2 정의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223571" y="9150577"/>
            <a:ext cx="1412371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첫번째 문제는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목적도시를 기준으로 최선의 출발도시(창고)를 따지는 경우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였고, 두번째 문제는 출발도시 쌍을 기준으로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계산해가며 목적도시에서는 최선이 아니지만 전체 물류비를 낮추는 3개의 창고를 결정하는 경우였습니다.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5137" y="2782171"/>
            <a:ext cx="4378609" cy="704751"/>
            <a:chOff x="0" y="0"/>
            <a:chExt cx="1425499" cy="229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문제2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117890" y="5054850"/>
            <a:ext cx="928722" cy="928722"/>
          </a:xfrm>
          <a:custGeom>
            <a:avLst/>
            <a:gdLst/>
            <a:ahLst/>
            <a:cxnLst/>
            <a:rect l="l" t="t" r="r" b="b"/>
            <a:pathLst>
              <a:path w="928722" h="928722">
                <a:moveTo>
                  <a:pt x="0" y="0"/>
                </a:moveTo>
                <a:lnTo>
                  <a:pt x="928722" y="0"/>
                </a:lnTo>
                <a:lnTo>
                  <a:pt x="928722" y="928722"/>
                </a:lnTo>
                <a:lnTo>
                  <a:pt x="0" y="928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31614" y="4952065"/>
            <a:ext cx="1287918" cy="1287918"/>
          </a:xfrm>
          <a:custGeom>
            <a:avLst/>
            <a:gdLst/>
            <a:ahLst/>
            <a:cxnLst/>
            <a:rect l="l" t="t" r="r" b="b"/>
            <a:pathLst>
              <a:path w="1287918" h="1287918">
                <a:moveTo>
                  <a:pt x="0" y="0"/>
                </a:moveTo>
                <a:lnTo>
                  <a:pt x="1287918" y="0"/>
                </a:lnTo>
                <a:lnTo>
                  <a:pt x="1287918" y="1287918"/>
                </a:lnTo>
                <a:lnTo>
                  <a:pt x="0" y="1287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2665450" y="7165422"/>
          <a:ext cx="3869143" cy="2466975"/>
        </p:xfrm>
        <a:graphic>
          <a:graphicData uri="http://schemas.openxmlformats.org/drawingml/2006/table">
            <a:tbl>
              <a:tblPr/>
              <a:tblGrid>
                <a:gridCol w="386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AUSTIN, TX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LOS ANGELES, 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PITTSBURGH, PA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10941002" y="7184472"/>
          <a:ext cx="3869143" cy="2466975"/>
        </p:xfrm>
        <a:graphic>
          <a:graphicData uri="http://schemas.openxmlformats.org/drawingml/2006/table">
            <a:tbl>
              <a:tblPr/>
              <a:tblGrid>
                <a:gridCol w="386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NORFOLK, VA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SALT LAKE CITY, 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Tlab 돋움 레귤러"/>
                          <a:ea typeface="Tlab 돋움 레귤러"/>
                          <a:cs typeface="Tlab 돋움 레귤러"/>
                          <a:sym typeface="Tlab 돋움 레귤러"/>
                        </a:rPr>
                        <a:t>ST. LOUIS, MO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Freeform 15"/>
          <p:cNvSpPr/>
          <p:nvPr/>
        </p:nvSpPr>
        <p:spPr>
          <a:xfrm>
            <a:off x="8257409" y="7789572"/>
            <a:ext cx="960778" cy="811857"/>
          </a:xfrm>
          <a:custGeom>
            <a:avLst/>
            <a:gdLst/>
            <a:ahLst/>
            <a:cxnLst/>
            <a:rect l="l" t="t" r="r" b="b"/>
            <a:pathLst>
              <a:path w="960778" h="811857">
                <a:moveTo>
                  <a:pt x="0" y="0"/>
                </a:moveTo>
                <a:lnTo>
                  <a:pt x="960777" y="0"/>
                </a:lnTo>
                <a:lnTo>
                  <a:pt x="960777" y="811857"/>
                </a:lnTo>
                <a:lnTo>
                  <a:pt x="0" y="811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03724" y="1123950"/>
            <a:ext cx="1037661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거리 기준 재정의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3724" y="1744013"/>
            <a:ext cx="13461436" cy="5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거리 기준을 재정의하여 결과가 달라질 수 있음을 입증하였습니다.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03724" y="3768982"/>
            <a:ext cx="13461436" cy="866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?(동일 도시 내 16km 등 타 조건 및 수식 동일)</a:t>
            </a:r>
          </a:p>
          <a:p>
            <a:pPr algn="ctr">
              <a:lnSpc>
                <a:spcPts val="3588"/>
              </a:lnSpc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최소의 물류비를 산출하는 3개 창고의 조합 선정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64800" y="6403803"/>
            <a:ext cx="6621547" cy="41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하버사인(항공기준 직선거리)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1478" y="6403803"/>
            <a:ext cx="6621547" cy="41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TempD(직각 거리)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19648" y="6784669"/>
            <a:ext cx="11081019" cy="2225287"/>
          </a:xfrm>
          <a:custGeom>
            <a:avLst/>
            <a:gdLst/>
            <a:ahLst/>
            <a:cxnLst/>
            <a:rect l="l" t="t" r="r" b="b"/>
            <a:pathLst>
              <a:path w="11081019" h="2225287">
                <a:moveTo>
                  <a:pt x="0" y="0"/>
                </a:moveTo>
                <a:lnTo>
                  <a:pt x="11081019" y="0"/>
                </a:lnTo>
                <a:lnTo>
                  <a:pt x="11081019" y="2225286"/>
                </a:lnTo>
                <a:lnTo>
                  <a:pt x="0" y="2225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03724" y="1123950"/>
            <a:ext cx="1037661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거리 기준 재정의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03724" y="1744013"/>
            <a:ext cx="13461436" cy="5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거리 기준을 재정의하여 결과가 달라질 수 있음을 입증하였습니다.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9877" y="4113236"/>
            <a:ext cx="25588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TempD 사용 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3992" y="7583305"/>
            <a:ext cx="314592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Haversine 사용 시</a:t>
            </a:r>
          </a:p>
        </p:txBody>
      </p:sp>
      <p:sp>
        <p:nvSpPr>
          <p:cNvPr id="11" name="Freeform 11"/>
          <p:cNvSpPr/>
          <p:nvPr/>
        </p:nvSpPr>
        <p:spPr>
          <a:xfrm>
            <a:off x="6019648" y="3307031"/>
            <a:ext cx="11081019" cy="2240425"/>
          </a:xfrm>
          <a:custGeom>
            <a:avLst/>
            <a:gdLst/>
            <a:ahLst/>
            <a:cxnLst/>
            <a:rect l="l" t="t" r="r" b="b"/>
            <a:pathLst>
              <a:path w="11081019" h="2240425">
                <a:moveTo>
                  <a:pt x="0" y="0"/>
                </a:moveTo>
                <a:lnTo>
                  <a:pt x="11081019" y="0"/>
                </a:lnTo>
                <a:lnTo>
                  <a:pt x="11081019" y="2240425"/>
                </a:lnTo>
                <a:lnTo>
                  <a:pt x="0" y="224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8079976"/>
            <a:ext cx="18288000" cy="2356649"/>
            <a:chOff x="0" y="0"/>
            <a:chExt cx="24384000" cy="31421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3000"/>
            </a:blip>
            <a:srcRect t="44663" b="16287"/>
            <a:stretch>
              <a:fillRect/>
            </a:stretch>
          </p:blipFill>
          <p:spPr>
            <a:xfrm>
              <a:off x="0" y="0"/>
              <a:ext cx="24384000" cy="314219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6DEF8D">
                    <a:alpha val="75000"/>
                  </a:srgbClr>
                </a:gs>
                <a:gs pos="100000">
                  <a:srgbClr val="1A7044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6168" y="3085740"/>
            <a:ext cx="4378609" cy="3560136"/>
            <a:chOff x="0" y="0"/>
            <a:chExt cx="1153214" cy="93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3214" cy="937649"/>
            </a:xfrm>
            <a:custGeom>
              <a:avLst/>
              <a:gdLst/>
              <a:ahLst/>
              <a:cxnLst/>
              <a:rect l="l" t="t" r="r" b="b"/>
              <a:pathLst>
                <a:path w="1153214" h="937649">
                  <a:moveTo>
                    <a:pt x="0" y="0"/>
                  </a:moveTo>
                  <a:lnTo>
                    <a:pt x="1153214" y="0"/>
                  </a:lnTo>
                  <a:lnTo>
                    <a:pt x="1153214" y="937649"/>
                  </a:lnTo>
                  <a:lnTo>
                    <a:pt x="0" y="937649"/>
                  </a:lnTo>
                  <a:close/>
                </a:path>
              </a:pathLst>
            </a:custGeom>
            <a:solidFill>
              <a:srgbClr val="F0F0F0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53214" cy="9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65690" y="3085740"/>
            <a:ext cx="4584679" cy="3560136"/>
            <a:chOff x="0" y="0"/>
            <a:chExt cx="1207487" cy="937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7487" cy="937649"/>
            </a:xfrm>
            <a:custGeom>
              <a:avLst/>
              <a:gdLst/>
              <a:ahLst/>
              <a:cxnLst/>
              <a:rect l="l" t="t" r="r" b="b"/>
              <a:pathLst>
                <a:path w="1207487" h="937649">
                  <a:moveTo>
                    <a:pt x="0" y="0"/>
                  </a:moveTo>
                  <a:lnTo>
                    <a:pt x="1207487" y="0"/>
                  </a:lnTo>
                  <a:lnTo>
                    <a:pt x="1207487" y="937649"/>
                  </a:lnTo>
                  <a:lnTo>
                    <a:pt x="0" y="937649"/>
                  </a:lnTo>
                  <a:close/>
                </a:path>
              </a:pathLst>
            </a:custGeom>
            <a:solidFill>
              <a:srgbClr val="F0F0F0">
                <a:alpha val="7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07487" cy="9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30669" y="3085740"/>
            <a:ext cx="4712047" cy="4158456"/>
            <a:chOff x="0" y="0"/>
            <a:chExt cx="1241033" cy="10952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41033" cy="1095231"/>
            </a:xfrm>
            <a:custGeom>
              <a:avLst/>
              <a:gdLst/>
              <a:ahLst/>
              <a:cxnLst/>
              <a:rect l="l" t="t" r="r" b="b"/>
              <a:pathLst>
                <a:path w="1241033" h="1095231">
                  <a:moveTo>
                    <a:pt x="0" y="0"/>
                  </a:moveTo>
                  <a:lnTo>
                    <a:pt x="1241033" y="0"/>
                  </a:lnTo>
                  <a:lnTo>
                    <a:pt x="1241033" y="1095231"/>
                  </a:lnTo>
                  <a:lnTo>
                    <a:pt x="0" y="1095231"/>
                  </a:lnTo>
                  <a:close/>
                </a:path>
              </a:pathLst>
            </a:custGeom>
            <a:solidFill>
              <a:srgbClr val="F0F0F0">
                <a:alpha val="7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41033" cy="114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6DEF8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26168" y="3085740"/>
            <a:ext cx="4378609" cy="704751"/>
            <a:chOff x="0" y="0"/>
            <a:chExt cx="1425499" cy="2294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23B836">
                <a:alpha val="74902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>
                      <a:alpha val="74902"/>
                    </a:srgbClr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최적화 기법 선정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599196" y="3085740"/>
            <a:ext cx="4537054" cy="704751"/>
            <a:chOff x="0" y="0"/>
            <a:chExt cx="1477082" cy="2294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77082" cy="229439"/>
            </a:xfrm>
            <a:custGeom>
              <a:avLst/>
              <a:gdLst/>
              <a:ahLst/>
              <a:cxnLst/>
              <a:rect l="l" t="t" r="r" b="b"/>
              <a:pathLst>
                <a:path w="1477082" h="229439">
                  <a:moveTo>
                    <a:pt x="0" y="0"/>
                  </a:moveTo>
                  <a:lnTo>
                    <a:pt x="1477082" y="0"/>
                  </a:lnTo>
                  <a:lnTo>
                    <a:pt x="1477082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23B836">
                <a:alpha val="74902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477082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>
                      <a:alpha val="74902"/>
                    </a:srgbClr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코드 효율성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0669" y="3085740"/>
            <a:ext cx="4712047" cy="704751"/>
            <a:chOff x="0" y="0"/>
            <a:chExt cx="1534053" cy="22943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34053" cy="229439"/>
            </a:xfrm>
            <a:custGeom>
              <a:avLst/>
              <a:gdLst/>
              <a:ahLst/>
              <a:cxnLst/>
              <a:rect l="l" t="t" r="r" b="b"/>
              <a:pathLst>
                <a:path w="1534053" h="229439">
                  <a:moveTo>
                    <a:pt x="0" y="0"/>
                  </a:moveTo>
                  <a:lnTo>
                    <a:pt x="1534053" y="0"/>
                  </a:lnTo>
                  <a:lnTo>
                    <a:pt x="1534053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23B836">
                <a:alpha val="74902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534053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>
                      <a:alpha val="74902"/>
                    </a:srgbClr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창고 수와 재고 관련 문헌 요약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03724" y="1123950"/>
            <a:ext cx="7444708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0FBB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생성형 AI를 적용한 부분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02647" y="3932013"/>
            <a:ext cx="3810136" cy="216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물류 최적화에 빈번히 사용되는 알고리즘 설명</a:t>
            </a: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과 어떤 경우 사용되는지를 요약 제시받아 </a:t>
            </a:r>
          </a:p>
          <a:p>
            <a:pPr algn="l">
              <a:lnSpc>
                <a:spcPts val="4416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그 중에서 선택할 수 있었습니다.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13183" y="3953757"/>
            <a:ext cx="4132410" cy="216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저희가 짠 코드를 보다 </a:t>
            </a: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유연하게 </a:t>
            </a:r>
          </a:p>
          <a:p>
            <a:pPr algn="l">
              <a:lnSpc>
                <a:spcPts val="4416"/>
              </a:lnSpc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만들고, 불필요하게 중복 연산되는 부분</a:t>
            </a: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줄일 수 있도록 코드를 수정해주기를 부탁하였습니다.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24536" y="3977883"/>
            <a:ext cx="4057662" cy="326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창고 수와 재고 증가에 관한 논리정의</a:t>
            </a: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할 때에, 여러 문헌을 참고했습니다. 당시 문헌을 요약하고 우리 문제에 맞게 사고할 수 있도록 도옴받았습니다.</a:t>
            </a:r>
          </a:p>
          <a:p>
            <a:pPr algn="l">
              <a:lnSpc>
                <a:spcPts val="4416"/>
              </a:lnSpc>
            </a:pPr>
            <a:endParaRPr lang="en-US" sz="2300" spc="-62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303724" y="1744013"/>
            <a:ext cx="13461436" cy="5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생성형 AI (ChatGPT)는 다음 부분에서 주요하게 사용되었습니다.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CD8AF1">
                <a:alpha val="7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03724" y="2862214"/>
            <a:ext cx="4804119" cy="4562571"/>
            <a:chOff x="0" y="0"/>
            <a:chExt cx="1153214" cy="1095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3214" cy="1095231"/>
            </a:xfrm>
            <a:custGeom>
              <a:avLst/>
              <a:gdLst/>
              <a:ahLst/>
              <a:cxnLst/>
              <a:rect l="l" t="t" r="r" b="b"/>
              <a:pathLst>
                <a:path w="1153214" h="1095231">
                  <a:moveTo>
                    <a:pt x="0" y="0"/>
                  </a:moveTo>
                  <a:lnTo>
                    <a:pt x="1153214" y="0"/>
                  </a:lnTo>
                  <a:lnTo>
                    <a:pt x="1153214" y="1095231"/>
                  </a:lnTo>
                  <a:lnTo>
                    <a:pt x="0" y="1095231"/>
                  </a:lnTo>
                  <a:close/>
                </a:path>
              </a:pathLst>
            </a:custGeom>
            <a:solidFill>
              <a:srgbClr val="F0F0F0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53214" cy="114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03724" y="2973923"/>
            <a:ext cx="4804119" cy="773238"/>
            <a:chOff x="0" y="0"/>
            <a:chExt cx="1425499" cy="229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CD8AF1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안전재고 / 적정재고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410285" y="2881264"/>
            <a:ext cx="8202974" cy="4675695"/>
          </a:xfrm>
          <a:custGeom>
            <a:avLst/>
            <a:gdLst/>
            <a:ahLst/>
            <a:cxnLst/>
            <a:rect l="l" t="t" r="r" b="b"/>
            <a:pathLst>
              <a:path w="8202974" h="4675695">
                <a:moveTo>
                  <a:pt x="0" y="0"/>
                </a:moveTo>
                <a:lnTo>
                  <a:pt x="8202975" y="0"/>
                </a:lnTo>
                <a:lnTo>
                  <a:pt x="8202975" y="4675696"/>
                </a:lnTo>
                <a:lnTo>
                  <a:pt x="0" y="4675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37512" y="518729"/>
            <a:ext cx="3979448" cy="2105137"/>
          </a:xfrm>
          <a:custGeom>
            <a:avLst/>
            <a:gdLst/>
            <a:ahLst/>
            <a:cxnLst/>
            <a:rect l="l" t="t" r="r" b="b"/>
            <a:pathLst>
              <a:path w="3979448" h="2105137">
                <a:moveTo>
                  <a:pt x="0" y="0"/>
                </a:moveTo>
                <a:lnTo>
                  <a:pt x="3979448" y="0"/>
                </a:lnTo>
                <a:lnTo>
                  <a:pt x="3979448" y="2105138"/>
                </a:lnTo>
                <a:lnTo>
                  <a:pt x="0" y="2105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747414" y="518729"/>
            <a:ext cx="3932923" cy="1310974"/>
          </a:xfrm>
          <a:custGeom>
            <a:avLst/>
            <a:gdLst/>
            <a:ahLst/>
            <a:cxnLst/>
            <a:rect l="l" t="t" r="r" b="b"/>
            <a:pathLst>
              <a:path w="3932923" h="1310974">
                <a:moveTo>
                  <a:pt x="0" y="0"/>
                </a:moveTo>
                <a:lnTo>
                  <a:pt x="3932923" y="0"/>
                </a:lnTo>
                <a:lnTo>
                  <a:pt x="3932923" y="1310974"/>
                </a:lnTo>
                <a:lnTo>
                  <a:pt x="0" y="1310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03724" y="1123950"/>
            <a:ext cx="1037661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5A09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발전 방향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03724" y="1744013"/>
            <a:ext cx="13461436" cy="50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어떤 데이터가 있다면, 이러한 분석을 추가로 제안하고 싶습니다.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7071" y="3946747"/>
            <a:ext cx="4209195" cy="286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sz="2022" spc="-54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안전 재고를 고려한 추가적인 비용 항목을 도입하거나, 적정 재고 수준을 계산하여 창고의 보관 비용에 반영할 수 있습니다.</a:t>
            </a:r>
          </a:p>
          <a:p>
            <a:pPr algn="l">
              <a:lnSpc>
                <a:spcPts val="3883"/>
              </a:lnSpc>
            </a:pPr>
            <a:r>
              <a:rPr lang="en-US" sz="2022" spc="-54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Warehouse cost에 영향을 주는 변인으로서 적정재고 수준과 안전재고가 주요하게 작용합니다.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10839" y="7947279"/>
            <a:ext cx="14706121" cy="147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 개수가 늘어나는 경우 각 창고마다 재고를 보유해야 하므로, 전체 재고 수준이 높아질 수 있고, 이로 인해 안전재고를 </a:t>
            </a:r>
          </a:p>
          <a:p>
            <a:pPr algn="ctr">
              <a:lnSpc>
                <a:spcPts val="4025"/>
              </a:lnSpc>
            </a:pP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증가시킬 필요가 있을 수 있습니다. </a:t>
            </a: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리드타임이나 수요의 변동성을 전제하지 않는 문제</a:t>
            </a: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라 고려하지 못했습니다. </a:t>
            </a:r>
          </a:p>
          <a:p>
            <a:pPr algn="ctr">
              <a:lnSpc>
                <a:spcPts val="4025"/>
              </a:lnSpc>
            </a:pPr>
            <a:r>
              <a:rPr lang="en-US" sz="2300" b="1" spc="-6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변동성을 확인할 수 있는 데이터를 받는다</a:t>
            </a:r>
            <a:r>
              <a:rPr lang="en-US" sz="2300" spc="-6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면 Warehouse Cost를 보다 정확히 계산할 수 있을 것 같습니다.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21410" y="2701086"/>
            <a:ext cx="6691850" cy="41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1875" b="1" spc="-50">
                <a:solidFill>
                  <a:srgbClr val="5A09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리드타임을 활용해 창고 수에 따른 물류 증가 로직을 설명하려 한 흔적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q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4201" y="914047"/>
            <a:ext cx="1354554" cy="58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44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Q/A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4747">
                <a:alpha val="100000"/>
              </a:srgbClr>
            </a:gs>
            <a:gs pos="50000">
              <a:srgbClr val="4A7AC2">
                <a:alpha val="100000"/>
              </a:srgbClr>
            </a:gs>
            <a:gs pos="100000">
              <a:srgbClr val="215DB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34475"/>
            <a:ext cx="16230600" cy="0"/>
          </a:xfrm>
          <a:prstGeom prst="line">
            <a:avLst/>
          </a:prstGeom>
          <a:ln w="47625" cap="rnd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299732" y="4584721"/>
            <a:ext cx="13688536" cy="130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8"/>
              </a:lnSpc>
            </a:pPr>
            <a:r>
              <a:rPr lang="en-US" sz="9878" b="1" spc="-148">
                <a:solidFill>
                  <a:srgbClr val="FFFFF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APPENDIX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47726" y="3890603"/>
            <a:ext cx="7659198" cy="44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3327" spc="116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중앙대학교 생성형 AI 활용 대회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3182" y="9318040"/>
            <a:ext cx="11721636" cy="2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BF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장선희(20204159) 이유정(20214677) 전주현(20223137)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07738" y="9210675"/>
            <a:ext cx="3451562" cy="38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4"/>
              </a:lnSpc>
              <a:spcBef>
                <a:spcPct val="0"/>
              </a:spcBef>
            </a:pPr>
            <a:r>
              <a:rPr lang="en-US" sz="2296">
                <a:solidFill>
                  <a:srgbClr val="FFFBF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TEAM 물류비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10675"/>
            <a:ext cx="2897318" cy="389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4"/>
              </a:lnSpc>
              <a:spcBef>
                <a:spcPct val="0"/>
              </a:spcBef>
            </a:pPr>
            <a:r>
              <a:rPr lang="en-US" sz="2296">
                <a:solidFill>
                  <a:srgbClr val="FFFBF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2024-2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63829" y="248218"/>
            <a:ext cx="4378609" cy="704751"/>
            <a:chOff x="0" y="0"/>
            <a:chExt cx="1425499" cy="229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25499" cy="277064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비용 산출 공식</a:t>
              </a:r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778964" y="2424988"/>
          <a:ext cx="5353476" cy="1419224"/>
        </p:xfrm>
        <a:graphic>
          <a:graphicData uri="http://schemas.openxmlformats.org/drawingml/2006/table">
            <a:tbl>
              <a:tblPr/>
              <a:tblGrid>
                <a:gridCol w="1784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4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96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TruckUnitRate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WHUnitRate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61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Portland, 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0.0015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0.4000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AutoShape 12"/>
          <p:cNvSpPr/>
          <p:nvPr/>
        </p:nvSpPr>
        <p:spPr>
          <a:xfrm>
            <a:off x="1773517" y="4084336"/>
            <a:ext cx="0" cy="66932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610317" y="5200812"/>
            <a:ext cx="4918046" cy="999125"/>
          </a:xfrm>
          <a:custGeom>
            <a:avLst/>
            <a:gdLst/>
            <a:ahLst/>
            <a:cxnLst/>
            <a:rect l="l" t="t" r="r" b="b"/>
            <a:pathLst>
              <a:path w="4918046" h="999125">
                <a:moveTo>
                  <a:pt x="0" y="0"/>
                </a:moveTo>
                <a:lnTo>
                  <a:pt x="4918046" y="0"/>
                </a:lnTo>
                <a:lnTo>
                  <a:pt x="4918046" y="999125"/>
                </a:lnTo>
                <a:lnTo>
                  <a:pt x="0" y="999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81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245566" y="5143500"/>
            <a:ext cx="10446984" cy="1056437"/>
          </a:xfrm>
          <a:custGeom>
            <a:avLst/>
            <a:gdLst/>
            <a:ahLst/>
            <a:cxnLst/>
            <a:rect l="l" t="t" r="r" b="b"/>
            <a:pathLst>
              <a:path w="10446984" h="1056437">
                <a:moveTo>
                  <a:pt x="0" y="0"/>
                </a:moveTo>
                <a:lnTo>
                  <a:pt x="10446984" y="0"/>
                </a:lnTo>
                <a:lnTo>
                  <a:pt x="10446984" y="1056437"/>
                </a:lnTo>
                <a:lnTo>
                  <a:pt x="0" y="1056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1744942" y="7681716"/>
            <a:ext cx="0" cy="66932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6" name="Freeform 16"/>
          <p:cNvSpPr/>
          <p:nvPr/>
        </p:nvSpPr>
        <p:spPr>
          <a:xfrm>
            <a:off x="778964" y="9067321"/>
            <a:ext cx="11301259" cy="946480"/>
          </a:xfrm>
          <a:custGeom>
            <a:avLst/>
            <a:gdLst/>
            <a:ahLst/>
            <a:cxnLst/>
            <a:rect l="l" t="t" r="r" b="b"/>
            <a:pathLst>
              <a:path w="11301259" h="946480">
                <a:moveTo>
                  <a:pt x="0" y="0"/>
                </a:moveTo>
                <a:lnTo>
                  <a:pt x="11301259" y="0"/>
                </a:lnTo>
                <a:lnTo>
                  <a:pt x="11301259" y="946480"/>
                </a:lnTo>
                <a:lnTo>
                  <a:pt x="0" y="94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806016" y="8992589"/>
            <a:ext cx="5274207" cy="1103400"/>
            <a:chOff x="0" y="0"/>
            <a:chExt cx="1389092" cy="2906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89092" cy="290607"/>
            </a:xfrm>
            <a:custGeom>
              <a:avLst/>
              <a:gdLst/>
              <a:ahLst/>
              <a:cxnLst/>
              <a:rect l="l" t="t" r="r" b="b"/>
              <a:pathLst>
                <a:path w="1389092" h="290607">
                  <a:moveTo>
                    <a:pt x="0" y="0"/>
                  </a:moveTo>
                  <a:lnTo>
                    <a:pt x="1389092" y="0"/>
                  </a:lnTo>
                  <a:lnTo>
                    <a:pt x="1389092" y="290607"/>
                  </a:lnTo>
                  <a:lnTo>
                    <a:pt x="0" y="290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55CBB"/>
              </a:solidFill>
              <a:prstDash val="lg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61925"/>
              <a:ext cx="1389092" cy="452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6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405264" y="1048219"/>
            <a:ext cx="11477444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별첨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+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1012" y="6391574"/>
            <a:ext cx="4676656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Portland, OR는 기존에 111.3으로 주어져 있음.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하지만 Porland CPI를 기준인 100으로 만들어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비교하기 위해, 조정된 CPI 생성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75617" y="6391574"/>
            <a:ext cx="83868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이후 조정된 CPI(PortLand=100)을 기준으로 한 TruckUnitRate와 WHUnitRate 산정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8964" y="8541541"/>
            <a:ext cx="966275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조정된 API로 산출된 WHUnitRate와 TruckUnitRate를 사용해 창고비, 운송비, 인바운드 비용을 구함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63829" y="248218"/>
            <a:ext cx="4378609" cy="704751"/>
            <a:chOff x="0" y="0"/>
            <a:chExt cx="1425499" cy="229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25499" cy="277064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재고량 계산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783042" y="3868965"/>
            <a:ext cx="0" cy="66932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744942" y="6114062"/>
            <a:ext cx="0" cy="66932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920387" y="7811451"/>
            <a:ext cx="11301259" cy="1822328"/>
          </a:xfrm>
          <a:custGeom>
            <a:avLst/>
            <a:gdLst/>
            <a:ahLst/>
            <a:cxnLst/>
            <a:rect l="l" t="t" r="r" b="b"/>
            <a:pathLst>
              <a:path w="11301259" h="1822328">
                <a:moveTo>
                  <a:pt x="0" y="0"/>
                </a:moveTo>
                <a:lnTo>
                  <a:pt x="11301259" y="0"/>
                </a:lnTo>
                <a:lnTo>
                  <a:pt x="11301259" y="1822328"/>
                </a:lnTo>
                <a:lnTo>
                  <a:pt x="0" y="1822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05264" y="1048219"/>
            <a:ext cx="11477444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별첨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+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838497"/>
            <a:ext cx="13365901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 1의 &lt;목적과 주요 가정&gt;에서 </a:t>
            </a:r>
          </a:p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Warehouse Cost = 월 평균 재고량(Box) * 월 창고 원단위($/Box * 월) * 12개월로 계산함.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932045"/>
            <a:ext cx="14664808" cy="824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월 평균 재고량 = 할당된 연간 수요량 / 재고 회전율으로 계산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문제에서 주어진 &lt;가정&gt;에서 재고 회전율은 12, 이는 한 달을 주기로 모든 재고가 소진됨을 의미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61970" y="7811451"/>
            <a:ext cx="626721" cy="1939864"/>
            <a:chOff x="0" y="0"/>
            <a:chExt cx="165062" cy="5109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5062" cy="510911"/>
            </a:xfrm>
            <a:custGeom>
              <a:avLst/>
              <a:gdLst/>
              <a:ahLst/>
              <a:cxnLst/>
              <a:rect l="l" t="t" r="r" b="b"/>
              <a:pathLst>
                <a:path w="165062" h="510911">
                  <a:moveTo>
                    <a:pt x="0" y="0"/>
                  </a:moveTo>
                  <a:lnTo>
                    <a:pt x="165062" y="0"/>
                  </a:lnTo>
                  <a:lnTo>
                    <a:pt x="165062" y="510911"/>
                  </a:lnTo>
                  <a:lnTo>
                    <a:pt x="0" y="5109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55CBB"/>
              </a:solidFill>
              <a:prstDash val="lgDash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61925"/>
              <a:ext cx="165062" cy="672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448156" y="7829139"/>
            <a:ext cx="589604" cy="1922177"/>
            <a:chOff x="0" y="0"/>
            <a:chExt cx="155287" cy="5062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5287" cy="506252"/>
            </a:xfrm>
            <a:custGeom>
              <a:avLst/>
              <a:gdLst/>
              <a:ahLst/>
              <a:cxnLst/>
              <a:rect l="l" t="t" r="r" b="b"/>
              <a:pathLst>
                <a:path w="155287" h="506252">
                  <a:moveTo>
                    <a:pt x="0" y="0"/>
                  </a:moveTo>
                  <a:lnTo>
                    <a:pt x="155287" y="0"/>
                  </a:lnTo>
                  <a:lnTo>
                    <a:pt x="155287" y="506252"/>
                  </a:lnTo>
                  <a:lnTo>
                    <a:pt x="0" y="506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55CBB"/>
              </a:solidFill>
              <a:prstDash val="lgDash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61925"/>
              <a:ext cx="155287" cy="668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54812" y="7773351"/>
            <a:ext cx="626721" cy="1922177"/>
            <a:chOff x="0" y="0"/>
            <a:chExt cx="165062" cy="5062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5062" cy="506252"/>
            </a:xfrm>
            <a:custGeom>
              <a:avLst/>
              <a:gdLst/>
              <a:ahLst/>
              <a:cxnLst/>
              <a:rect l="l" t="t" r="r" b="b"/>
              <a:pathLst>
                <a:path w="165062" h="506252">
                  <a:moveTo>
                    <a:pt x="0" y="0"/>
                  </a:moveTo>
                  <a:lnTo>
                    <a:pt x="165062" y="0"/>
                  </a:lnTo>
                  <a:lnTo>
                    <a:pt x="165062" y="506252"/>
                  </a:lnTo>
                  <a:lnTo>
                    <a:pt x="0" y="506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lgDash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61925"/>
              <a:ext cx="165062" cy="668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6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7333943"/>
            <a:ext cx="1336590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위의 공식에 따라 계산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63829" y="248218"/>
            <a:ext cx="4378609" cy="704751"/>
            <a:chOff x="0" y="0"/>
            <a:chExt cx="1425499" cy="2294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25499" cy="277064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재고량 계산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97191" y="2632041"/>
            <a:ext cx="16545247" cy="6101060"/>
          </a:xfrm>
          <a:custGeom>
            <a:avLst/>
            <a:gdLst/>
            <a:ahLst/>
            <a:cxnLst/>
            <a:rect l="l" t="t" r="r" b="b"/>
            <a:pathLst>
              <a:path w="16545247" h="6101060">
                <a:moveTo>
                  <a:pt x="0" y="0"/>
                </a:moveTo>
                <a:lnTo>
                  <a:pt x="16545247" y="0"/>
                </a:lnTo>
                <a:lnTo>
                  <a:pt x="16545247" y="6101060"/>
                </a:lnTo>
                <a:lnTo>
                  <a:pt x="0" y="6101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05264" y="1048219"/>
            <a:ext cx="11477444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별첨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+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05264" y="1048219"/>
            <a:ext cx="11477444" cy="57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 dirty="0" err="1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참고</a:t>
            </a:r>
            <a:r>
              <a:rPr lang="en-US" sz="4399" b="1" spc="-316" dirty="0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399" b="1" spc="-316" dirty="0" err="1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문헌</a:t>
            </a:r>
            <a:endParaRPr lang="en-US" sz="4399" b="1" spc="-316" dirty="0">
              <a:solidFill>
                <a:srgbClr val="09418C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+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77615"/>
            <a:ext cx="15076091" cy="577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홍수민, 「Optimal Location for Humanitarian Vaccine Warehouse Application of Facility Location Problems to COVID-19 Pandemic」, Department of International Logistics and Trade, Chung-Ang University, 2021</a:t>
            </a:r>
          </a:p>
          <a:p>
            <a:pPr algn="l">
              <a:lnSpc>
                <a:spcPts val="3552"/>
              </a:lnSpc>
            </a:pPr>
            <a:endParaRPr lang="en-US" sz="1899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10209" lvl="1" indent="-205105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Bernhard Fleischmann, 「10 The Impact of the Number of Warehouses on inventory」,  University of Augsburg(2011)</a:t>
            </a:r>
          </a:p>
          <a:p>
            <a:pPr algn="l">
              <a:lnSpc>
                <a:spcPts val="3552"/>
              </a:lnSpc>
            </a:pPr>
            <a:endParaRPr lang="en-US" sz="1899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10209" lvl="1" indent="-205105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유우연, 양재경, 정훈, 나동길, 『물류센터 분산재고 관리 방안 연구』, 명지대학교 산업경영공학과, 전북대학교 산업정보시스템공학과, 한국전자통신연구원 우정기술연구센터 u-Post연구팀, 2008년 대한산업공학회 / 한국경영과학회 춘계공동학술대회</a:t>
            </a:r>
          </a:p>
          <a:p>
            <a:pPr algn="l">
              <a:lnSpc>
                <a:spcPts val="3552"/>
              </a:lnSpc>
            </a:pPr>
            <a:endParaRPr lang="en-US" sz="1899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10209" lvl="1" indent="-205105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International Journal of Production Economics, 24, 『Safety stock optimization in multi-stage inventory systems』 p.103-p.113, Karl Inderfurth, University of Bielefeld, 1991</a:t>
            </a:r>
          </a:p>
          <a:p>
            <a:pPr marL="410209" lvl="1" indent="-205105" algn="l">
              <a:lnSpc>
                <a:spcPts val="3552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Chae, J., Choi, D., Song, B., Kim, J., &amp; Kim, M. (2019). 사례분석을 통한 제조 업체의 유동 물류센터 구축을 위한 물류네트워크 최적화 연구. 로지스틱스연구, 27(3), 한국로지스틱스학회.</a:t>
            </a:r>
          </a:p>
          <a:p>
            <a:pPr algn="l">
              <a:lnSpc>
                <a:spcPts val="3552"/>
              </a:lnSpc>
            </a:pPr>
            <a:endParaRPr lang="en-US" sz="1899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897" y="799203"/>
            <a:ext cx="848458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664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처리와 분석에 앞서 문제 1, 문제 2의 풀이방법을 고안하였습니다.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30943" y="3048430"/>
            <a:ext cx="14778885" cy="2370311"/>
            <a:chOff x="0" y="0"/>
            <a:chExt cx="19705180" cy="3160415"/>
          </a:xfrm>
        </p:grpSpPr>
        <p:grpSp>
          <p:nvGrpSpPr>
            <p:cNvPr id="12" name="Group 12"/>
            <p:cNvGrpSpPr/>
            <p:nvPr/>
          </p:nvGrpSpPr>
          <p:grpSpPr>
            <a:xfrm>
              <a:off x="151433" y="0"/>
              <a:ext cx="19553747" cy="3152374"/>
              <a:chOff x="0" y="0"/>
              <a:chExt cx="3862468" cy="62269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862469" cy="622691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622691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622691"/>
                    </a:lnTo>
                    <a:lnTo>
                      <a:pt x="0" y="622691"/>
                    </a:lnTo>
                    <a:close/>
                  </a:path>
                </a:pathLst>
              </a:custGeom>
              <a:solidFill>
                <a:srgbClr val="F0F0F0">
                  <a:alpha val="74902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3862468" cy="6703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8041"/>
              <a:ext cx="323608" cy="3152374"/>
              <a:chOff x="0" y="0"/>
              <a:chExt cx="63923" cy="62269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923" cy="622691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622691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622691"/>
                    </a:lnTo>
                    <a:lnTo>
                      <a:pt x="0" y="622691"/>
                    </a:lnTo>
                    <a:close/>
                  </a:path>
                </a:pathLst>
              </a:custGeom>
              <a:solidFill>
                <a:srgbClr val="DBE2EF">
                  <a:alpha val="74902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63923" cy="6703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2687521" y="3402053"/>
            <a:ext cx="13594340" cy="152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 목적지를 기준으로 모든 10개 선택지에 대해서 물류비를 계산해두기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Priority에 따라 열려서 선택 가능한 창고를 확인하고, 그 중 가장 물류비를 줄이는 곳을 선택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출발 - 목적 쌍을 정의한 뒤, 행 수준 물류비를 합하여 계산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30943" y="6752142"/>
            <a:ext cx="14786663" cy="1777435"/>
            <a:chOff x="0" y="0"/>
            <a:chExt cx="19715551" cy="2369914"/>
          </a:xfrm>
        </p:grpSpPr>
        <p:grpSp>
          <p:nvGrpSpPr>
            <p:cNvPr id="20" name="Group 20"/>
            <p:cNvGrpSpPr/>
            <p:nvPr/>
          </p:nvGrpSpPr>
          <p:grpSpPr>
            <a:xfrm>
              <a:off x="161804" y="0"/>
              <a:ext cx="19553747" cy="2369914"/>
              <a:chOff x="0" y="0"/>
              <a:chExt cx="3862468" cy="46813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862469" cy="468131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468131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468131"/>
                    </a:lnTo>
                    <a:lnTo>
                      <a:pt x="0" y="468131"/>
                    </a:lnTo>
                    <a:close/>
                  </a:path>
                </a:pathLst>
              </a:custGeom>
              <a:solidFill>
                <a:srgbClr val="F0F0F0">
                  <a:alpha val="74902"/>
                </a:srgbClr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3862468" cy="515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323608" cy="2369914"/>
              <a:chOff x="0" y="0"/>
              <a:chExt cx="63923" cy="46813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923" cy="468131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468131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468131"/>
                    </a:lnTo>
                    <a:lnTo>
                      <a:pt x="0" y="468131"/>
                    </a:lnTo>
                    <a:close/>
                  </a:path>
                </a:pathLst>
              </a:custGeom>
              <a:solidFill>
                <a:srgbClr val="CEDDFA">
                  <a:alpha val="74902"/>
                </a:srgbClr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63923" cy="515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2687521" y="7044396"/>
            <a:ext cx="13802638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38개의 출발도시를 기준으로 </a:t>
            </a: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3개씩 구성된 출발도시 쌍</a:t>
            </a: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만들어둠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38C3개 출발도시 쌍을 기준으로 </a:t>
            </a: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물류비를 계산</a:t>
            </a: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할 때, 총 물류비를 가장 적게 만드는 조합을 선택함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30943" y="2343678"/>
            <a:ext cx="4378609" cy="704751"/>
            <a:chOff x="0" y="0"/>
            <a:chExt cx="1425499" cy="22943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문제 1 풀이방법 아이데이션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130943" y="6047391"/>
            <a:ext cx="4378609" cy="704751"/>
            <a:chOff x="0" y="0"/>
            <a:chExt cx="1425499" cy="22943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문제 2 풀이방법 아이데이션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529186" y="8714177"/>
            <a:ext cx="11664278" cy="1167044"/>
            <a:chOff x="0" y="0"/>
            <a:chExt cx="15552370" cy="1556059"/>
          </a:xfrm>
        </p:grpSpPr>
        <p:grpSp>
          <p:nvGrpSpPr>
            <p:cNvPr id="34" name="Group 34"/>
            <p:cNvGrpSpPr/>
            <p:nvPr/>
          </p:nvGrpSpPr>
          <p:grpSpPr>
            <a:xfrm>
              <a:off x="119519" y="0"/>
              <a:ext cx="15432851" cy="1552100"/>
              <a:chOff x="0" y="0"/>
              <a:chExt cx="3048464" cy="30658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048465" cy="306588"/>
              </a:xfrm>
              <a:custGeom>
                <a:avLst/>
                <a:gdLst/>
                <a:ahLst/>
                <a:cxnLst/>
                <a:rect l="l" t="t" r="r" b="b"/>
                <a:pathLst>
                  <a:path w="3048465" h="306588">
                    <a:moveTo>
                      <a:pt x="0" y="0"/>
                    </a:moveTo>
                    <a:lnTo>
                      <a:pt x="3048465" y="0"/>
                    </a:lnTo>
                    <a:lnTo>
                      <a:pt x="3048465" y="306588"/>
                    </a:lnTo>
                    <a:lnTo>
                      <a:pt x="0" y="306588"/>
                    </a:lnTo>
                    <a:close/>
                  </a:path>
                </a:pathLst>
              </a:custGeom>
              <a:solidFill>
                <a:srgbClr val="FFFBF7">
                  <a:alpha val="74902"/>
                </a:srgbClr>
              </a:solidFill>
              <a:ln w="9525" cap="sq">
                <a:solidFill>
                  <a:srgbClr val="000000">
                    <a:alpha val="74902"/>
                  </a:srgbClr>
                </a:solidFill>
                <a:prstDash val="solid"/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3048464" cy="3542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3959"/>
              <a:ext cx="255409" cy="1552100"/>
              <a:chOff x="0" y="0"/>
              <a:chExt cx="50451" cy="306588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0451" cy="306588"/>
              </a:xfrm>
              <a:custGeom>
                <a:avLst/>
                <a:gdLst/>
                <a:ahLst/>
                <a:cxnLst/>
                <a:rect l="l" t="t" r="r" b="b"/>
                <a:pathLst>
                  <a:path w="50451" h="306588">
                    <a:moveTo>
                      <a:pt x="0" y="0"/>
                    </a:moveTo>
                    <a:lnTo>
                      <a:pt x="50451" y="0"/>
                    </a:lnTo>
                    <a:lnTo>
                      <a:pt x="50451" y="306588"/>
                    </a:lnTo>
                    <a:lnTo>
                      <a:pt x="0" y="306588"/>
                    </a:lnTo>
                    <a:close/>
                  </a:path>
                </a:pathLst>
              </a:custGeom>
              <a:solidFill>
                <a:srgbClr val="FFFBF7">
                  <a:alpha val="74902"/>
                </a:srgbClr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50451" cy="3542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0" name="TextBox 40"/>
          <p:cNvSpPr txBox="1"/>
          <p:nvPr/>
        </p:nvSpPr>
        <p:spPr>
          <a:xfrm>
            <a:off x="2130943" y="8816340"/>
            <a:ext cx="14359217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spc="-63">
                <a:solidFill>
                  <a:srgbClr val="FF313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위 풀이방법의 경우 시도는 좋았으나 </a:t>
            </a:r>
            <a:r>
              <a:rPr lang="en-US" sz="2100" b="1" spc="-63">
                <a:solidFill>
                  <a:srgbClr val="FF313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8,436(38C3)개의 경우에 대해 모든 물류비를 산출</a:t>
            </a:r>
            <a:r>
              <a:rPr lang="en-US" sz="2100" spc="-63">
                <a:solidFill>
                  <a:srgbClr val="FF313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하는 과정에서 </a:t>
            </a:r>
          </a:p>
          <a:p>
            <a:pPr algn="ctr">
              <a:lnSpc>
                <a:spcPts val="3360"/>
              </a:lnSpc>
            </a:pPr>
            <a:r>
              <a:rPr lang="en-US" sz="2100" b="1" spc="-63">
                <a:solidFill>
                  <a:srgbClr val="FF313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메모리 비효율 + 시간 비효율</a:t>
            </a:r>
            <a:r>
              <a:rPr lang="en-US" sz="2100" spc="-63">
                <a:solidFill>
                  <a:srgbClr val="FF313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 발생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299771" y="942622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문제별 풀이방법 도출</a:t>
            </a:r>
          </a:p>
        </p:txBody>
      </p:sp>
      <p:sp>
        <p:nvSpPr>
          <p:cNvPr id="42" name="AutoShape 42"/>
          <p:cNvSpPr/>
          <p:nvPr/>
        </p:nvSpPr>
        <p:spPr>
          <a:xfrm>
            <a:off x="2748087" y="8145486"/>
            <a:ext cx="586945" cy="91850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897" y="799203"/>
            <a:ext cx="848458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30943" y="3048430"/>
            <a:ext cx="14778885" cy="2370311"/>
            <a:chOff x="0" y="0"/>
            <a:chExt cx="19705180" cy="3160415"/>
          </a:xfrm>
        </p:grpSpPr>
        <p:grpSp>
          <p:nvGrpSpPr>
            <p:cNvPr id="10" name="Group 10"/>
            <p:cNvGrpSpPr/>
            <p:nvPr/>
          </p:nvGrpSpPr>
          <p:grpSpPr>
            <a:xfrm>
              <a:off x="151433" y="0"/>
              <a:ext cx="19553747" cy="3152374"/>
              <a:chOff x="0" y="0"/>
              <a:chExt cx="3862468" cy="62269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862469" cy="622691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622691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622691"/>
                    </a:lnTo>
                    <a:lnTo>
                      <a:pt x="0" y="622691"/>
                    </a:lnTo>
                    <a:close/>
                  </a:path>
                </a:pathLst>
              </a:custGeom>
              <a:solidFill>
                <a:srgbClr val="FFF3F5">
                  <a:alpha val="74902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3862468" cy="6703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8041"/>
              <a:ext cx="323608" cy="3152374"/>
              <a:chOff x="0" y="0"/>
              <a:chExt cx="63923" cy="62269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923" cy="622691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622691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622691"/>
                    </a:lnTo>
                    <a:lnTo>
                      <a:pt x="0" y="622691"/>
                    </a:lnTo>
                    <a:close/>
                  </a:path>
                </a:pathLst>
              </a:custGeom>
              <a:solidFill>
                <a:srgbClr val="DBE2EF">
                  <a:alpha val="74902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63923" cy="6703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2130943" y="6552117"/>
            <a:ext cx="14786663" cy="1777435"/>
            <a:chOff x="0" y="0"/>
            <a:chExt cx="19715551" cy="2369914"/>
          </a:xfrm>
        </p:grpSpPr>
        <p:grpSp>
          <p:nvGrpSpPr>
            <p:cNvPr id="17" name="Group 17"/>
            <p:cNvGrpSpPr/>
            <p:nvPr/>
          </p:nvGrpSpPr>
          <p:grpSpPr>
            <a:xfrm>
              <a:off x="161804" y="0"/>
              <a:ext cx="19553747" cy="2369914"/>
              <a:chOff x="0" y="0"/>
              <a:chExt cx="3862468" cy="46813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862469" cy="468131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468131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468131"/>
                    </a:lnTo>
                    <a:lnTo>
                      <a:pt x="0" y="468131"/>
                    </a:lnTo>
                    <a:close/>
                  </a:path>
                </a:pathLst>
              </a:custGeom>
              <a:solidFill>
                <a:srgbClr val="F0F0F0">
                  <a:alpha val="74902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862468" cy="515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323608" cy="2369914"/>
              <a:chOff x="0" y="0"/>
              <a:chExt cx="63923" cy="46813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923" cy="468131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468131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468131"/>
                    </a:lnTo>
                    <a:lnTo>
                      <a:pt x="0" y="468131"/>
                    </a:lnTo>
                    <a:close/>
                  </a:path>
                </a:pathLst>
              </a:custGeom>
              <a:solidFill>
                <a:srgbClr val="CEDDFA">
                  <a:alpha val="74902"/>
                </a:srgbClr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63923" cy="515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2130943" y="2343678"/>
            <a:ext cx="4378609" cy="704751"/>
            <a:chOff x="0" y="0"/>
            <a:chExt cx="1425499" cy="2294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문제 1 풀이방법 아이데이션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30943" y="5847366"/>
            <a:ext cx="4378609" cy="704751"/>
            <a:chOff x="0" y="0"/>
            <a:chExt cx="1425499" cy="22943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25499" cy="229439"/>
            </a:xfrm>
            <a:custGeom>
              <a:avLst/>
              <a:gdLst/>
              <a:ahLst/>
              <a:cxnLst/>
              <a:rect l="l" t="t" r="r" b="b"/>
              <a:pathLst>
                <a:path w="1425499" h="229439">
                  <a:moveTo>
                    <a:pt x="0" y="0"/>
                  </a:moveTo>
                  <a:lnTo>
                    <a:pt x="1425499" y="0"/>
                  </a:lnTo>
                  <a:lnTo>
                    <a:pt x="1425499" y="229439"/>
                  </a:lnTo>
                  <a:lnTo>
                    <a:pt x="0" y="229439"/>
                  </a:lnTo>
                  <a:close/>
                </a:path>
              </a:pathLst>
            </a:custGeom>
            <a:solidFill>
              <a:srgbClr val="155CBB">
                <a:alpha val="74902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425499" cy="28658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문제 2 풀이방법 아이데이션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130943" y="8464832"/>
            <a:ext cx="14786663" cy="1072160"/>
            <a:chOff x="0" y="0"/>
            <a:chExt cx="19715551" cy="1429546"/>
          </a:xfrm>
        </p:grpSpPr>
        <p:grpSp>
          <p:nvGrpSpPr>
            <p:cNvPr id="30" name="Group 30"/>
            <p:cNvGrpSpPr/>
            <p:nvPr/>
          </p:nvGrpSpPr>
          <p:grpSpPr>
            <a:xfrm>
              <a:off x="161804" y="0"/>
              <a:ext cx="19553747" cy="1429546"/>
              <a:chOff x="0" y="0"/>
              <a:chExt cx="3862468" cy="28237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862469" cy="282379"/>
              </a:xfrm>
              <a:custGeom>
                <a:avLst/>
                <a:gdLst/>
                <a:ahLst/>
                <a:cxnLst/>
                <a:rect l="l" t="t" r="r" b="b"/>
                <a:pathLst>
                  <a:path w="3862469" h="282379">
                    <a:moveTo>
                      <a:pt x="0" y="0"/>
                    </a:moveTo>
                    <a:lnTo>
                      <a:pt x="3862469" y="0"/>
                    </a:lnTo>
                    <a:lnTo>
                      <a:pt x="3862469" y="282379"/>
                    </a:lnTo>
                    <a:lnTo>
                      <a:pt x="0" y="282379"/>
                    </a:lnTo>
                    <a:close/>
                  </a:path>
                </a:pathLst>
              </a:custGeom>
              <a:solidFill>
                <a:srgbClr val="FFF3F5">
                  <a:alpha val="74902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3862468" cy="330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323608" cy="1429546"/>
              <a:chOff x="0" y="0"/>
              <a:chExt cx="63923" cy="28237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923" cy="282379"/>
              </a:xfrm>
              <a:custGeom>
                <a:avLst/>
                <a:gdLst/>
                <a:ahLst/>
                <a:cxnLst/>
                <a:rect l="l" t="t" r="r" b="b"/>
                <a:pathLst>
                  <a:path w="63923" h="282379">
                    <a:moveTo>
                      <a:pt x="0" y="0"/>
                    </a:moveTo>
                    <a:lnTo>
                      <a:pt x="63923" y="0"/>
                    </a:lnTo>
                    <a:lnTo>
                      <a:pt x="63923" y="282379"/>
                    </a:lnTo>
                    <a:lnTo>
                      <a:pt x="0" y="282379"/>
                    </a:lnTo>
                    <a:close/>
                  </a:path>
                </a:pathLst>
              </a:custGeom>
              <a:solidFill>
                <a:srgbClr val="FACEDB">
                  <a:alpha val="74902"/>
                </a:srgbClr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63923" cy="330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6" name="Freeform 36"/>
          <p:cNvSpPr/>
          <p:nvPr/>
        </p:nvSpPr>
        <p:spPr>
          <a:xfrm>
            <a:off x="8502946" y="6772912"/>
            <a:ext cx="1282107" cy="1282107"/>
          </a:xfrm>
          <a:custGeom>
            <a:avLst/>
            <a:gdLst/>
            <a:ahLst/>
            <a:cxnLst/>
            <a:rect l="l" t="t" r="r" b="b"/>
            <a:pathLst>
              <a:path w="1282107" h="1282107">
                <a:moveTo>
                  <a:pt x="0" y="0"/>
                </a:moveTo>
                <a:lnTo>
                  <a:pt x="1282108" y="0"/>
                </a:lnTo>
                <a:lnTo>
                  <a:pt x="1282108" y="1282108"/>
                </a:lnTo>
                <a:lnTo>
                  <a:pt x="0" y="1282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23664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 2번 기존 해결 방식의 한계가 있어, 다른 방법론을 선택하였습니다.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87521" y="3402053"/>
            <a:ext cx="13594340" cy="152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 목적지를 기준으로 모든 10개 선택지에 대해서 물류비를 계산해두기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Priority에 따라 열려서 선택 가능한 창고를 확인하고, 그 중 가장 물류비를 줄이는 곳을 선택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출발 - 목적 쌍을 정의한 뒤, 행 수준 물류비를 합하여 계산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687521" y="6844371"/>
            <a:ext cx="13802638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38개의 출발도시를 기준으로 </a:t>
            </a: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3개씩 구성된 출발도시 쌍</a:t>
            </a: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만들어둠</a:t>
            </a:r>
          </a:p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38C3개 출발도시 쌍을 기준으로 </a:t>
            </a:r>
            <a:r>
              <a:rPr lang="en-US" sz="2299" b="1" spc="-68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물류비를 계산</a:t>
            </a:r>
            <a:r>
              <a:rPr lang="en-US" sz="2299" spc="-68">
                <a:solidFill>
                  <a:srgbClr val="0941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할 때, 총 물류비를 가장 적게 만드는 조합을 선택함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687521" y="8699936"/>
            <a:ext cx="13802638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4139"/>
              </a:lnSpc>
              <a:buFont typeface="Arial"/>
              <a:buChar char="•"/>
            </a:pPr>
            <a:r>
              <a:rPr lang="en-US" sz="2299" b="1" spc="-68">
                <a:solidFill>
                  <a:srgbClr val="FF318E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PuLP 라이브러리를 사용하여 선택 여부를 Binary값으로 하는 선형 프로그래밍 최적화 수행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299771" y="942622"/>
            <a:ext cx="753007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문제별 풀이방법 도출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897" y="799203"/>
            <a:ext cx="848458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098569" y="6076561"/>
            <a:ext cx="2090862" cy="2090862"/>
          </a:xfrm>
          <a:custGeom>
            <a:avLst/>
            <a:gdLst/>
            <a:ahLst/>
            <a:cxnLst/>
            <a:rect l="l" t="t" r="r" b="b"/>
            <a:pathLst>
              <a:path w="2090862" h="2090862">
                <a:moveTo>
                  <a:pt x="0" y="0"/>
                </a:moveTo>
                <a:lnTo>
                  <a:pt x="2090862" y="0"/>
                </a:lnTo>
                <a:lnTo>
                  <a:pt x="2090862" y="2090862"/>
                </a:lnTo>
                <a:lnTo>
                  <a:pt x="0" y="209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88674" y="8641800"/>
            <a:ext cx="1510651" cy="222821"/>
          </a:xfrm>
          <a:custGeom>
            <a:avLst/>
            <a:gdLst/>
            <a:ahLst/>
            <a:cxnLst/>
            <a:rect l="l" t="t" r="r" b="b"/>
            <a:pathLst>
              <a:path w="1510651" h="222821">
                <a:moveTo>
                  <a:pt x="0" y="0"/>
                </a:moveTo>
                <a:lnTo>
                  <a:pt x="1510652" y="0"/>
                </a:lnTo>
                <a:lnTo>
                  <a:pt x="1510652" y="222821"/>
                </a:lnTo>
                <a:lnTo>
                  <a:pt x="0" y="222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596814" y="2651172"/>
            <a:ext cx="12862446" cy="3058247"/>
            <a:chOff x="0" y="0"/>
            <a:chExt cx="3387640" cy="8054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87640" cy="805464"/>
            </a:xfrm>
            <a:custGeom>
              <a:avLst/>
              <a:gdLst/>
              <a:ahLst/>
              <a:cxnLst/>
              <a:rect l="l" t="t" r="r" b="b"/>
              <a:pathLst>
                <a:path w="3387640" h="805464">
                  <a:moveTo>
                    <a:pt x="30697" y="0"/>
                  </a:moveTo>
                  <a:lnTo>
                    <a:pt x="3356943" y="0"/>
                  </a:lnTo>
                  <a:cubicBezTo>
                    <a:pt x="3365085" y="0"/>
                    <a:pt x="3372893" y="3234"/>
                    <a:pt x="3378649" y="8991"/>
                  </a:cubicBezTo>
                  <a:cubicBezTo>
                    <a:pt x="3384406" y="14748"/>
                    <a:pt x="3387640" y="22556"/>
                    <a:pt x="3387640" y="30697"/>
                  </a:cubicBezTo>
                  <a:lnTo>
                    <a:pt x="3387640" y="774767"/>
                  </a:lnTo>
                  <a:cubicBezTo>
                    <a:pt x="3387640" y="791721"/>
                    <a:pt x="3373897" y="805464"/>
                    <a:pt x="3356943" y="805464"/>
                  </a:cubicBezTo>
                  <a:lnTo>
                    <a:pt x="30697" y="805464"/>
                  </a:lnTo>
                  <a:cubicBezTo>
                    <a:pt x="22556" y="805464"/>
                    <a:pt x="14748" y="802230"/>
                    <a:pt x="8991" y="796473"/>
                  </a:cubicBezTo>
                  <a:cubicBezTo>
                    <a:pt x="3234" y="790717"/>
                    <a:pt x="0" y="782909"/>
                    <a:pt x="0" y="774767"/>
                  </a:cubicBezTo>
                  <a:lnTo>
                    <a:pt x="0" y="30697"/>
                  </a:lnTo>
                  <a:cubicBezTo>
                    <a:pt x="0" y="22556"/>
                    <a:pt x="3234" y="14748"/>
                    <a:pt x="8991" y="8991"/>
                  </a:cubicBezTo>
                  <a:cubicBezTo>
                    <a:pt x="14748" y="3234"/>
                    <a:pt x="22556" y="0"/>
                    <a:pt x="30697" y="0"/>
                  </a:cubicBezTo>
                  <a:close/>
                </a:path>
              </a:pathLst>
            </a:custGeom>
            <a:solidFill>
              <a:srgbClr val="FFFCF9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387640" cy="834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283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많은 최적화 라이브러리 중 문제에서 주어진 바를 사용할 수 있는 알고리즘을 선택하기 위해 고민하였습니다.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99771" y="942622"/>
            <a:ext cx="8719287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최적화 라이브러리 선택 시 고려사항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12907" y="9300898"/>
            <a:ext cx="11662185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최신 물류 방법론과 해당 방법론을 사용하는 경우를 요약제시받기 위해 ChatGPT를 활용하였습니다.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82143" y="2850903"/>
            <a:ext cx="14123713" cy="242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(Prompting)</a:t>
            </a:r>
          </a:p>
          <a:p>
            <a:pPr algn="ctr">
              <a:lnSpc>
                <a:spcPts val="3948"/>
              </a:lnSpc>
            </a:pP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물류 창고 위치 최적화 문제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에 대한 방법론을 찾고 있어.</a:t>
            </a:r>
          </a:p>
          <a:p>
            <a:pPr algn="ctr">
              <a:lnSpc>
                <a:spcPts val="3948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지금 창고 - 도시, 도시의 수요, 창고-도시 간 거리, 창고 지역의 물가 지수 등 정보가 있어.</a:t>
            </a:r>
          </a:p>
          <a:p>
            <a:pPr algn="ctr">
              <a:lnSpc>
                <a:spcPts val="3948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위치를 찾는 게 아니라,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주어진 도시 선택지 중 물류비를 가장 적게 만드는 도시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를 창고로써 선택하는 거야.</a:t>
            </a:r>
          </a:p>
          <a:p>
            <a:pPr algn="ctr">
              <a:lnSpc>
                <a:spcPts val="3948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도시 수요를 만족시키는 창고 위치를 찾을 때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어떤 알고리즘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사용하면 좋아?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897" y="799203"/>
            <a:ext cx="848458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098569" y="6076561"/>
            <a:ext cx="2090862" cy="2090862"/>
          </a:xfrm>
          <a:custGeom>
            <a:avLst/>
            <a:gdLst/>
            <a:ahLst/>
            <a:cxnLst/>
            <a:rect l="l" t="t" r="r" b="b"/>
            <a:pathLst>
              <a:path w="2090862" h="2090862">
                <a:moveTo>
                  <a:pt x="0" y="0"/>
                </a:moveTo>
                <a:lnTo>
                  <a:pt x="2090862" y="0"/>
                </a:lnTo>
                <a:lnTo>
                  <a:pt x="2090862" y="2090862"/>
                </a:lnTo>
                <a:lnTo>
                  <a:pt x="0" y="209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88674" y="8641800"/>
            <a:ext cx="1510651" cy="222821"/>
          </a:xfrm>
          <a:custGeom>
            <a:avLst/>
            <a:gdLst/>
            <a:ahLst/>
            <a:cxnLst/>
            <a:rect l="l" t="t" r="r" b="b"/>
            <a:pathLst>
              <a:path w="1510651" h="222821">
                <a:moveTo>
                  <a:pt x="0" y="0"/>
                </a:moveTo>
                <a:lnTo>
                  <a:pt x="1510652" y="0"/>
                </a:lnTo>
                <a:lnTo>
                  <a:pt x="1510652" y="222821"/>
                </a:lnTo>
                <a:lnTo>
                  <a:pt x="0" y="222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596814" y="2651172"/>
            <a:ext cx="12862446" cy="3058247"/>
            <a:chOff x="0" y="0"/>
            <a:chExt cx="3387640" cy="8054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87640" cy="805464"/>
            </a:xfrm>
            <a:custGeom>
              <a:avLst/>
              <a:gdLst/>
              <a:ahLst/>
              <a:cxnLst/>
              <a:rect l="l" t="t" r="r" b="b"/>
              <a:pathLst>
                <a:path w="3387640" h="805464">
                  <a:moveTo>
                    <a:pt x="30697" y="0"/>
                  </a:moveTo>
                  <a:lnTo>
                    <a:pt x="3356943" y="0"/>
                  </a:lnTo>
                  <a:cubicBezTo>
                    <a:pt x="3365085" y="0"/>
                    <a:pt x="3372893" y="3234"/>
                    <a:pt x="3378649" y="8991"/>
                  </a:cubicBezTo>
                  <a:cubicBezTo>
                    <a:pt x="3384406" y="14748"/>
                    <a:pt x="3387640" y="22556"/>
                    <a:pt x="3387640" y="30697"/>
                  </a:cubicBezTo>
                  <a:lnTo>
                    <a:pt x="3387640" y="774767"/>
                  </a:lnTo>
                  <a:cubicBezTo>
                    <a:pt x="3387640" y="791721"/>
                    <a:pt x="3373897" y="805464"/>
                    <a:pt x="3356943" y="805464"/>
                  </a:cubicBezTo>
                  <a:lnTo>
                    <a:pt x="30697" y="805464"/>
                  </a:lnTo>
                  <a:cubicBezTo>
                    <a:pt x="22556" y="805464"/>
                    <a:pt x="14748" y="802230"/>
                    <a:pt x="8991" y="796473"/>
                  </a:cubicBezTo>
                  <a:cubicBezTo>
                    <a:pt x="3234" y="790717"/>
                    <a:pt x="0" y="782909"/>
                    <a:pt x="0" y="774767"/>
                  </a:cubicBezTo>
                  <a:lnTo>
                    <a:pt x="0" y="30697"/>
                  </a:lnTo>
                  <a:cubicBezTo>
                    <a:pt x="0" y="22556"/>
                    <a:pt x="3234" y="14748"/>
                    <a:pt x="8991" y="8991"/>
                  </a:cubicBezTo>
                  <a:cubicBezTo>
                    <a:pt x="14748" y="3234"/>
                    <a:pt x="22556" y="0"/>
                    <a:pt x="30697" y="0"/>
                  </a:cubicBezTo>
                  <a:close/>
                </a:path>
              </a:pathLst>
            </a:custGeom>
            <a:solidFill>
              <a:srgbClr val="FFFCF9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387640" cy="834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283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많은 최적화 라이브러리 중 문제에서 주어진 바를 사용할 수 있는 알고리즘을 선택하기 위해 고민하였습니다.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99771" y="942622"/>
            <a:ext cx="8719287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최적화 라이브러리 선택 시 고려사항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12907" y="9300898"/>
            <a:ext cx="11662185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최신 물류 방법론과 해당 방법론을 사용하는 경우를 요약제시받기 위해 ChatGPT를 활용하였습니다.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82143" y="2850903"/>
            <a:ext cx="14123713" cy="242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(Prompting)</a:t>
            </a:r>
          </a:p>
          <a:p>
            <a:pPr algn="ctr">
              <a:lnSpc>
                <a:spcPts val="3948"/>
              </a:lnSpc>
            </a:pP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물류 창고 위치 최적화 문제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에 대한 방법론을 찾고 있어.</a:t>
            </a:r>
          </a:p>
          <a:p>
            <a:pPr algn="ctr">
              <a:lnSpc>
                <a:spcPts val="3948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지금 창고 - 도시, 도시의 수요, 창고-도시 간 거리, 창고 지역의 물가 지수 등 정보가 있어.</a:t>
            </a:r>
          </a:p>
          <a:p>
            <a:pPr algn="ctr">
              <a:lnSpc>
                <a:spcPts val="3948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위치를 찾는 게 아니라,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주어진 도시 선택지 중 물류비를 가장 적게 만드는 도시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를 창고로써 선택하는 거야.</a:t>
            </a:r>
          </a:p>
          <a:p>
            <a:pPr algn="ctr">
              <a:lnSpc>
                <a:spcPts val="3948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도시 수요를 만족시키는 창고 위치를 찾을 때 </a:t>
            </a:r>
            <a:r>
              <a:rPr lang="en-US" sz="21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어떤 알고리즘</a:t>
            </a: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사용하면 좋아?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596814" y="2651172"/>
            <a:ext cx="12862446" cy="3058247"/>
            <a:chOff x="0" y="0"/>
            <a:chExt cx="3387640" cy="8054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87640" cy="805464"/>
            </a:xfrm>
            <a:custGeom>
              <a:avLst/>
              <a:gdLst/>
              <a:ahLst/>
              <a:cxnLst/>
              <a:rect l="l" t="t" r="r" b="b"/>
              <a:pathLst>
                <a:path w="3387640" h="805464">
                  <a:moveTo>
                    <a:pt x="30697" y="0"/>
                  </a:moveTo>
                  <a:lnTo>
                    <a:pt x="3356943" y="0"/>
                  </a:lnTo>
                  <a:cubicBezTo>
                    <a:pt x="3365085" y="0"/>
                    <a:pt x="3372893" y="3234"/>
                    <a:pt x="3378649" y="8991"/>
                  </a:cubicBezTo>
                  <a:cubicBezTo>
                    <a:pt x="3384406" y="14748"/>
                    <a:pt x="3387640" y="22556"/>
                    <a:pt x="3387640" y="30697"/>
                  </a:cubicBezTo>
                  <a:lnTo>
                    <a:pt x="3387640" y="774767"/>
                  </a:lnTo>
                  <a:cubicBezTo>
                    <a:pt x="3387640" y="791721"/>
                    <a:pt x="3373897" y="805464"/>
                    <a:pt x="3356943" y="805464"/>
                  </a:cubicBezTo>
                  <a:lnTo>
                    <a:pt x="30697" y="805464"/>
                  </a:lnTo>
                  <a:cubicBezTo>
                    <a:pt x="22556" y="805464"/>
                    <a:pt x="14748" y="802230"/>
                    <a:pt x="8991" y="796473"/>
                  </a:cubicBezTo>
                  <a:cubicBezTo>
                    <a:pt x="3234" y="790717"/>
                    <a:pt x="0" y="782909"/>
                    <a:pt x="0" y="774767"/>
                  </a:cubicBezTo>
                  <a:lnTo>
                    <a:pt x="0" y="30697"/>
                  </a:lnTo>
                  <a:cubicBezTo>
                    <a:pt x="0" y="22556"/>
                    <a:pt x="3234" y="14748"/>
                    <a:pt x="8991" y="8991"/>
                  </a:cubicBezTo>
                  <a:cubicBezTo>
                    <a:pt x="14748" y="3234"/>
                    <a:pt x="22556" y="0"/>
                    <a:pt x="30697" y="0"/>
                  </a:cubicBez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  <a:ln w="9525" cap="rnd">
              <a:solidFill>
                <a:srgbClr val="000000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387640" cy="834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752670" y="3297033"/>
            <a:ext cx="10725510" cy="154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sz="2265" b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알고리즘 선택 기준이</a:t>
            </a:r>
          </a:p>
          <a:p>
            <a:pPr algn="ctr">
              <a:lnSpc>
                <a:spcPts val="4258"/>
              </a:lnSpc>
            </a:pPr>
            <a:r>
              <a:rPr lang="en-US" sz="2265" b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사용가능한 정보 종류(수요, 물가 고려하는지 여부), 위치 옵션이 주어졌는지 여부, </a:t>
            </a:r>
          </a:p>
          <a:p>
            <a:pPr algn="ctr">
              <a:lnSpc>
                <a:spcPts val="4258"/>
              </a:lnSpc>
            </a:pPr>
            <a:r>
              <a:rPr lang="en-US" sz="2265" b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목적(최소화 등)에 따라 다르므로 위와 같이 프롬프팅하였습니다.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897" y="799203"/>
            <a:ext cx="848458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4126" y="2952612"/>
            <a:ext cx="4924639" cy="2762181"/>
            <a:chOff x="0" y="0"/>
            <a:chExt cx="1297024" cy="727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83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많은 최적화 라이브러리 중 문제에서 주어진 바를 사용할 수 있는 알고리즘을 활용하였습니다.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99771" y="942622"/>
            <a:ext cx="8719287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최적화 라이브러리 선택 시 고려사항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345773" y="2952612"/>
            <a:ext cx="4924639" cy="2762181"/>
            <a:chOff x="0" y="0"/>
            <a:chExt cx="1297024" cy="7274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27421" y="2952612"/>
            <a:ext cx="4924639" cy="2762181"/>
            <a:chOff x="0" y="0"/>
            <a:chExt cx="1297024" cy="727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4126" y="6568475"/>
            <a:ext cx="4924639" cy="2762181"/>
            <a:chOff x="0" y="0"/>
            <a:chExt cx="1297024" cy="7274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345773" y="6568475"/>
            <a:ext cx="4924639" cy="2762181"/>
            <a:chOff x="0" y="0"/>
            <a:chExt cx="1297024" cy="727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527421" y="6568475"/>
            <a:ext cx="4924639" cy="2762181"/>
            <a:chOff x="0" y="0"/>
            <a:chExt cx="1297024" cy="727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15479" y="2324628"/>
            <a:ext cx="4421931" cy="517137"/>
            <a:chOff x="0" y="0"/>
            <a:chExt cx="1439603" cy="16835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최소비용흐름(Minimum Cost Flow)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597127" y="2324628"/>
            <a:ext cx="4421931" cy="517137"/>
            <a:chOff x="0" y="0"/>
            <a:chExt cx="1439603" cy="16835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정수계획법(Integer Programming)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778775" y="2324628"/>
            <a:ext cx="4421931" cy="517137"/>
            <a:chOff x="0" y="0"/>
            <a:chExt cx="1439603" cy="16835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K-최근접 이웃(K-Nearest Neighbors)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44054" y="5928187"/>
            <a:ext cx="4421931" cy="517137"/>
            <a:chOff x="0" y="0"/>
            <a:chExt cx="1439603" cy="16835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클러스터링(Clustering)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556546" y="5928187"/>
            <a:ext cx="4421931" cy="517137"/>
            <a:chOff x="0" y="0"/>
            <a:chExt cx="1439603" cy="16835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유전자 알고리즘(Genetic Algorithm)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527421" y="5928187"/>
            <a:ext cx="5039994" cy="517137"/>
            <a:chOff x="0" y="0"/>
            <a:chExt cx="1640819" cy="16835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640819" cy="168359"/>
            </a:xfrm>
            <a:custGeom>
              <a:avLst/>
              <a:gdLst/>
              <a:ahLst/>
              <a:cxnLst/>
              <a:rect l="l" t="t" r="r" b="b"/>
              <a:pathLst>
                <a:path w="1640819" h="168359">
                  <a:moveTo>
                    <a:pt x="0" y="0"/>
                  </a:moveTo>
                  <a:lnTo>
                    <a:pt x="1640819" y="0"/>
                  </a:lnTo>
                  <a:lnTo>
                    <a:pt x="1640819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1640819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p-Median Problem / Metropolitan Problem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905230" y="9502106"/>
            <a:ext cx="11662185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최신 물류 방법론과 해당 방법론을 사용하는 경우를 요약제시받기 위해 ChatGPT를 활용하였습니다.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88354" y="3479940"/>
            <a:ext cx="424905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 도시를 공급지로, 각 창고를 수요지로</a:t>
            </a:r>
          </a:p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설정하여 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창고와 도시 간의 비용(거리, 물가지수..)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사용하여 최적의 경로를 발견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712140" y="3381202"/>
            <a:ext cx="4249056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창고의 위치를 결정하고, 수요를 충족하는 조합을 찾는 데 적합. 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목적함수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로 총 비용을 최소화,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제약조건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으로 창고 위치 개수나 모든 수요 커버하도록 설정 가능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865212" y="3838402"/>
            <a:ext cx="424905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창고와 도시 간의 거리 정보를 활용해 가장 가까운 창고를 찾는 방법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59067" y="7235190"/>
            <a:ext cx="424905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도시를 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그룹화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하여 각 그룹에 대한 최적의 창고 위치를 선택할 수 있음. 클러스터의 </a:t>
            </a:r>
          </a:p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중심이 창고의 위치가 될 수 있음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729421" y="7454265"/>
            <a:ext cx="424905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여러 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후보 솔루션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생성하고, 적합도를 </a:t>
            </a:r>
          </a:p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평가하여 최적의 솔루션을 찾아가는 방법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865212" y="7540698"/>
            <a:ext cx="424905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최적의 시설 위치를 찾아서 비용을 최소화하거나 서비스 커버리지를 최대화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897" y="799203"/>
            <a:ext cx="848458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-75199"/>
            <a:ext cx="1028700" cy="10362199"/>
            <a:chOff x="0" y="0"/>
            <a:chExt cx="270933" cy="2729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29139"/>
            </a:xfrm>
            <a:custGeom>
              <a:avLst/>
              <a:gdLst/>
              <a:ahLst/>
              <a:cxnLst/>
              <a:rect l="l" t="t" r="r" b="b"/>
              <a:pathLst>
                <a:path w="270933" h="2729139">
                  <a:moveTo>
                    <a:pt x="0" y="0"/>
                  </a:moveTo>
                  <a:lnTo>
                    <a:pt x="270933" y="0"/>
                  </a:lnTo>
                  <a:lnTo>
                    <a:pt x="270933" y="2729139"/>
                  </a:lnTo>
                  <a:lnTo>
                    <a:pt x="0" y="272913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4A7AC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0933" cy="275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7191" y="0"/>
            <a:ext cx="1548575" cy="1905938"/>
            <a:chOff x="0" y="0"/>
            <a:chExt cx="660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50000">
                  <a:srgbClr val="4A7AC2">
                    <a:alpha val="75000"/>
                  </a:srgbClr>
                </a:gs>
                <a:gs pos="100000">
                  <a:srgbClr val="215DB6">
                    <a:alpha val="75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60400" cy="71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4126" y="3038337"/>
            <a:ext cx="4924639" cy="2762181"/>
            <a:chOff x="0" y="0"/>
            <a:chExt cx="1297024" cy="727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8964" y="914047"/>
            <a:ext cx="985029" cy="6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6"/>
              </a:lnSpc>
            </a:pPr>
            <a:r>
              <a:rPr lang="en-US" sz="4876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8346" y="1568344"/>
            <a:ext cx="1412371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많은 최적화 라이브러리 중 문제에서 주어진 바를 사용할 수 있는 알고리즘을 활용하였습니다.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99771" y="942622"/>
            <a:ext cx="8719287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4399" b="1" spc="-316">
                <a:solidFill>
                  <a:srgbClr val="0941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최적화 라이브러리 선택 시 고려사항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345773" y="3038337"/>
            <a:ext cx="4924639" cy="2762181"/>
            <a:chOff x="0" y="0"/>
            <a:chExt cx="1297024" cy="7274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27421" y="3038337"/>
            <a:ext cx="4924639" cy="2762181"/>
            <a:chOff x="0" y="0"/>
            <a:chExt cx="1297024" cy="727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4126" y="6720875"/>
            <a:ext cx="4924639" cy="2762181"/>
            <a:chOff x="0" y="0"/>
            <a:chExt cx="1297024" cy="7274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345773" y="6720875"/>
            <a:ext cx="4924639" cy="2762181"/>
            <a:chOff x="0" y="0"/>
            <a:chExt cx="1297024" cy="727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527421" y="6720875"/>
            <a:ext cx="4924639" cy="2762181"/>
            <a:chOff x="0" y="0"/>
            <a:chExt cx="1297024" cy="727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FFFFFF"/>
            </a:solidFill>
            <a:ln w="4762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15479" y="2410353"/>
            <a:ext cx="4421931" cy="517137"/>
            <a:chOff x="0" y="0"/>
            <a:chExt cx="1439603" cy="16835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최소비용흐름(Minimum Cost Flow)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597127" y="2410353"/>
            <a:ext cx="4421931" cy="517137"/>
            <a:chOff x="0" y="0"/>
            <a:chExt cx="1439603" cy="16835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정수계획법(Integer Programming)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778775" y="2410353"/>
            <a:ext cx="4421931" cy="517137"/>
            <a:chOff x="0" y="0"/>
            <a:chExt cx="1439603" cy="16835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K-최근접 이웃(K-Nearest Neighbors)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44054" y="6080587"/>
            <a:ext cx="4421931" cy="517137"/>
            <a:chOff x="0" y="0"/>
            <a:chExt cx="1439603" cy="16835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클러스터링(Clustering)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556546" y="6080587"/>
            <a:ext cx="4421931" cy="517137"/>
            <a:chOff x="0" y="0"/>
            <a:chExt cx="1439603" cy="16835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39603" cy="168359"/>
            </a:xfrm>
            <a:custGeom>
              <a:avLst/>
              <a:gdLst/>
              <a:ahLst/>
              <a:cxnLst/>
              <a:rect l="l" t="t" r="r" b="b"/>
              <a:pathLst>
                <a:path w="1439603" h="168359">
                  <a:moveTo>
                    <a:pt x="0" y="0"/>
                  </a:moveTo>
                  <a:lnTo>
                    <a:pt x="1439603" y="0"/>
                  </a:lnTo>
                  <a:lnTo>
                    <a:pt x="1439603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439603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유전자 알고리즘(Genetic Algorithm)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488793" y="6080587"/>
            <a:ext cx="5039994" cy="517137"/>
            <a:chOff x="0" y="0"/>
            <a:chExt cx="1640819" cy="16835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640819" cy="168359"/>
            </a:xfrm>
            <a:custGeom>
              <a:avLst/>
              <a:gdLst/>
              <a:ahLst/>
              <a:cxnLst/>
              <a:rect l="l" t="t" r="r" b="b"/>
              <a:pathLst>
                <a:path w="1640819" h="168359">
                  <a:moveTo>
                    <a:pt x="0" y="0"/>
                  </a:moveTo>
                  <a:lnTo>
                    <a:pt x="1640819" y="0"/>
                  </a:lnTo>
                  <a:lnTo>
                    <a:pt x="1640819" y="168359"/>
                  </a:lnTo>
                  <a:lnTo>
                    <a:pt x="0" y="168359"/>
                  </a:lnTo>
                  <a:close/>
                </a:path>
              </a:pathLst>
            </a:custGeom>
            <a:solidFill>
              <a:srgbClr val="09418C">
                <a:alpha val="74902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1640819" cy="225509"/>
            </a:xfrm>
            <a:prstGeom prst="rect">
              <a:avLst/>
            </a:prstGeom>
          </p:spPr>
          <p:txBody>
            <a:bodyPr lIns="41097" tIns="41097" rIns="41097" bIns="4109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>
                      <a:alpha val="74902"/>
                    </a:srgbClr>
                  </a:solidFill>
                  <a:latin typeface="Nanum Square"/>
                  <a:ea typeface="Nanum Square"/>
                  <a:cs typeface="Nanum Square"/>
                  <a:sym typeface="Nanum Square"/>
                </a:rPr>
                <a:t>p-Median Problem / Metropolitan Problem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588354" y="3565665"/>
            <a:ext cx="424905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 도시를 공급지로, 각 창고를 수요지로</a:t>
            </a:r>
          </a:p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설정하여 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창고와 도시 간의 비용(거리, 물가지수..)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사용하여 최적의 경로를 발견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712140" y="3466927"/>
            <a:ext cx="4249056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창고의 위치를 결정하고, 수요를 충족하는 조합을 찾는 데 적합. 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목적함수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로 총 비용을 최소화,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제약조건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으로 창고 위치 개수나 모든 수요 커버하도록 설정 가능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65212" y="3924127"/>
            <a:ext cx="424905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창고와 도시 간의 거리 정보를 활용해 가장 가까운 창고를 찾는 방법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59067" y="7387590"/>
            <a:ext cx="424905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도시를 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그룹화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하여 각 그룹에 대한 최적의 창고 위치를 선택할 수 있음. 클러스터의 </a:t>
            </a:r>
          </a:p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중심이 창고의 위치가 될 수 있음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729421" y="7606665"/>
            <a:ext cx="424905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여러 </a:t>
            </a:r>
            <a:r>
              <a:rPr lang="en-US" sz="2000" b="1" spc="-60">
                <a:solidFill>
                  <a:srgbClr val="5D5A6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후보 솔루션</a:t>
            </a: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생성하고, 적합도를 </a:t>
            </a:r>
          </a:p>
          <a:p>
            <a:pPr algn="l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평가하여 최적의 솔루션을 찾아가는 방법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865212" y="7693098"/>
            <a:ext cx="424905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000" spc="-60">
                <a:solidFill>
                  <a:srgbClr val="5D5A6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최적의 시설 위치를 찾아서 비용을 최소화하거나 서비스 커버리지를 최대화</a:t>
            </a:r>
          </a:p>
          <a:p>
            <a:pPr algn="ctr">
              <a:lnSpc>
                <a:spcPts val="3600"/>
              </a:lnSpc>
            </a:pPr>
            <a:endParaRPr lang="en-US" sz="2000" spc="-60">
              <a:solidFill>
                <a:srgbClr val="5D5A61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1163960" y="3042181"/>
            <a:ext cx="4924639" cy="2762181"/>
            <a:chOff x="0" y="0"/>
            <a:chExt cx="1297024" cy="727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000000">
                <a:alpha val="61961"/>
              </a:srgbClr>
            </a:solidFill>
            <a:ln w="4762" cap="sq">
              <a:solidFill>
                <a:srgbClr val="000000">
                  <a:alpha val="61961"/>
                </a:srgbClr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527421" y="3051706"/>
            <a:ext cx="4924639" cy="2762181"/>
            <a:chOff x="0" y="0"/>
            <a:chExt cx="1297024" cy="72748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000000">
                <a:alpha val="61961"/>
              </a:srgbClr>
            </a:solidFill>
            <a:ln w="4762" cap="sq">
              <a:solidFill>
                <a:srgbClr val="000000">
                  <a:alpha val="61961"/>
                </a:srgbClr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92701" y="6720875"/>
            <a:ext cx="4924639" cy="2762181"/>
            <a:chOff x="0" y="0"/>
            <a:chExt cx="1297024" cy="72748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000000">
                <a:alpha val="61961"/>
              </a:srgbClr>
            </a:solidFill>
            <a:ln w="4762" cap="sq">
              <a:solidFill>
                <a:srgbClr val="000000">
                  <a:alpha val="61961"/>
                </a:srgbClr>
              </a:solidFill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305192" y="6745024"/>
            <a:ext cx="4924639" cy="2762181"/>
            <a:chOff x="0" y="0"/>
            <a:chExt cx="1297024" cy="727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000000">
                <a:alpha val="61961"/>
              </a:srgbClr>
            </a:solidFill>
            <a:ln w="4762" cap="sq">
              <a:solidFill>
                <a:srgbClr val="000000">
                  <a:alpha val="61961"/>
                </a:srgbClr>
              </a:solidFill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207427" y="3884577"/>
            <a:ext cx="4838035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창고 선택에 따른 고정 비용이나 창고를</a:t>
            </a:r>
          </a:p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제한된 개수로 선택하는 제약 해결이 어려움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570723" y="3971787"/>
            <a:ext cx="4838035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거리정보 이외, CPI 및 수요 등</a:t>
            </a:r>
          </a:p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다른 정보를 활용한 종합적 판단 어려움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245527" y="7521648"/>
            <a:ext cx="4838035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위치정보 이외, CPI 및 수요 등</a:t>
            </a:r>
          </a:p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다른 정보를 활용한 종합적 판단 어려움</a:t>
            </a:r>
          </a:p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주어진 옵션 내 선택 불가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348494" y="7693680"/>
            <a:ext cx="4838035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완전히 정답 최적해를 찾는 것에</a:t>
            </a:r>
          </a:p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적합하지 않음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11546471" y="6712023"/>
            <a:ext cx="4924639" cy="2762181"/>
            <a:chOff x="0" y="0"/>
            <a:chExt cx="1297024" cy="727488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297024" cy="727488"/>
            </a:xfrm>
            <a:custGeom>
              <a:avLst/>
              <a:gdLst/>
              <a:ahLst/>
              <a:cxnLst/>
              <a:rect l="l" t="t" r="r" b="b"/>
              <a:pathLst>
                <a:path w="1297024" h="727488">
                  <a:moveTo>
                    <a:pt x="0" y="0"/>
                  </a:moveTo>
                  <a:lnTo>
                    <a:pt x="1297024" y="0"/>
                  </a:lnTo>
                  <a:lnTo>
                    <a:pt x="1297024" y="727488"/>
                  </a:lnTo>
                  <a:lnTo>
                    <a:pt x="0" y="727488"/>
                  </a:lnTo>
                  <a:close/>
                </a:path>
              </a:pathLst>
            </a:custGeom>
            <a:solidFill>
              <a:srgbClr val="000000">
                <a:alpha val="61961"/>
              </a:srgbClr>
            </a:solidFill>
            <a:ln w="4762" cap="sq">
              <a:solidFill>
                <a:srgbClr val="000000">
                  <a:alpha val="61961"/>
                </a:srgbClr>
              </a:solidFill>
              <a:prstDash val="solid"/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0" y="-28575"/>
              <a:ext cx="1297024" cy="7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61961"/>
                    </a:srgbClr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거리 기반 비용 외 복잡한 제약 조건 반영의 어려움</a:t>
              </a:r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1589773" y="7569273"/>
            <a:ext cx="4838035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거리 기반 비용 외의 다양한 정보를 </a:t>
            </a:r>
          </a:p>
          <a:p>
            <a:pPr algn="ctr">
              <a:lnSpc>
                <a:spcPts val="3420"/>
              </a:lnSpc>
            </a:pPr>
            <a:r>
              <a:rPr lang="en-US" sz="1900" b="1" spc="-57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활용한 판단상의 제약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3044</Words>
  <Application>Microsoft Office PowerPoint</Application>
  <PresentationFormat>사용자 지정</PresentationFormat>
  <Paragraphs>407</Paragraphs>
  <Slides>39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2" baseType="lpstr">
      <vt:lpstr>Tlab 돋움 미디움 Bold</vt:lpstr>
      <vt:lpstr>Tlab 돋움 레귤러</vt:lpstr>
      <vt:lpstr>Canva Sans Bold</vt:lpstr>
      <vt:lpstr>Tlab 돋움 레귤러 Bold</vt:lpstr>
      <vt:lpstr>Tlab 돋움 미디움</vt:lpstr>
      <vt:lpstr>Canva Sans</vt:lpstr>
      <vt:lpstr>Nanum Square</vt:lpstr>
      <vt:lpstr>Calibri</vt:lpstr>
      <vt:lpstr>Nanum Square Bold</vt:lpstr>
      <vt:lpstr>블랙슈트</vt:lpstr>
      <vt:lpstr>Arial</vt:lpstr>
      <vt:lpstr>Office Theme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물류비 PPT</dc:title>
  <cp:lastModifiedBy>전주현</cp:lastModifiedBy>
  <cp:revision>4</cp:revision>
  <dcterms:created xsi:type="dcterms:W3CDTF">2006-08-16T00:00:00Z</dcterms:created>
  <dcterms:modified xsi:type="dcterms:W3CDTF">2024-11-08T12:28:49Z</dcterms:modified>
  <dc:identifier>DAGVeUtkYC0</dc:identifier>
</cp:coreProperties>
</file>